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League Gothic" charset="1" panose="00000500000000000000"/>
      <p:regular r:id="rId8"/>
    </p:embeddedFont>
    <p:embeddedFont>
      <p:font typeface="League Gothic Italics" charset="1" panose="000005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Bernoru" charset="1" panose="00000A00000000000000"/>
      <p:regular r:id="rId14"/>
    </p:embeddedFont>
    <p:embeddedFont>
      <p:font typeface="Amsterdam Four" charset="1" panose="02000500000000000000"/>
      <p:regular r:id="rId15"/>
    </p:embeddedFont>
    <p:embeddedFont>
      <p:font typeface="Amsterdam Four Italics" charset="1" panose="02000500000000000000"/>
      <p:regular r:id="rId16"/>
    </p:embeddedFont>
    <p:embeddedFont>
      <p:font typeface="ITC Franklin Gothic LT" charset="1" panose="020B0504030503020204"/>
      <p:regular r:id="rId17"/>
    </p:embeddedFont>
    <p:embeddedFont>
      <p:font typeface="ITC Franklin Gothic LT Italics" charset="1" panose="020B0504030503090204"/>
      <p:regular r:id="rId18"/>
    </p:embeddedFont>
    <p:embeddedFont>
      <p:font typeface="ITC Franklin Gothic LT Semi-Bold" charset="1" panose="020B0704030502020204"/>
      <p:regular r:id="rId19"/>
    </p:embeddedFont>
    <p:embeddedFont>
      <p:font typeface="ITC Franklin Gothic LT Semi-Bold Italics" charset="1" panose="020B0704030502090204"/>
      <p:regular r:id="rId20"/>
    </p:embeddedFont>
    <p:embeddedFont>
      <p:font typeface="ITC Franklin Gothic LT Ultra-Bold" charset="1" panose="020B0904030502020204"/>
      <p:regular r:id="rId21"/>
    </p:embeddedFont>
    <p:embeddedFont>
      <p:font typeface="ITC Franklin Gothic LT Ultra-Bold Italics" charset="1" panose="020B0904030502090204"/>
      <p:regular r:id="rId22"/>
    </p:embeddedFont>
    <p:embeddedFont>
      <p:font typeface="Coco Gothic" charset="1" panose="00000000000000000000"/>
      <p:regular r:id="rId23"/>
    </p:embeddedFont>
    <p:embeddedFont>
      <p:font typeface="Coco Gothic Bold" charset="1" panose="00000000000000000000"/>
      <p:regular r:id="rId24"/>
    </p:embeddedFont>
    <p:embeddedFont>
      <p:font typeface="Coco Gothic Italics" charset="1" panose="00000000000000000000"/>
      <p:regular r:id="rId25"/>
    </p:embeddedFont>
    <p:embeddedFont>
      <p:font typeface="Coco Gothic Bold Italics" charset="1" panose="00000000000000000000"/>
      <p:regular r:id="rId26"/>
    </p:embeddedFont>
    <p:embeddedFont>
      <p:font typeface="Coco Gothic Extra-Light" charset="1" panose="00000000000000000000"/>
      <p:regular r:id="rId27"/>
    </p:embeddedFont>
    <p:embeddedFont>
      <p:font typeface="Coco Gothic Extra-Light Italics" charset="1" panose="00000000000000000000"/>
      <p:regular r:id="rId28"/>
    </p:embeddedFont>
    <p:embeddedFont>
      <p:font typeface="Coco Gothic Heavy" charset="1" panose="00000000000000000000"/>
      <p:regular r:id="rId29"/>
    </p:embeddedFont>
    <p:embeddedFont>
      <p:font typeface="Coco Gothic Heavy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4223780" y="4875115"/>
            <a:ext cx="3570492" cy="357049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2301" y="1690957"/>
            <a:ext cx="3161471" cy="316147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73533" y="3898070"/>
            <a:ext cx="1954091" cy="195409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031980" y="2921024"/>
            <a:ext cx="1954091" cy="19540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95724" y="2330523"/>
            <a:ext cx="6117194" cy="5071710"/>
          </a:xfrm>
          <a:custGeom>
            <a:avLst/>
            <a:gdLst/>
            <a:ahLst/>
            <a:cxnLst/>
            <a:rect r="r" b="b" t="t" l="l"/>
            <a:pathLst>
              <a:path h="5071710" w="6117194">
                <a:moveTo>
                  <a:pt x="0" y="0"/>
                </a:moveTo>
                <a:lnTo>
                  <a:pt x="6117193" y="0"/>
                </a:lnTo>
                <a:lnTo>
                  <a:pt x="6117193" y="5071710"/>
                </a:lnTo>
                <a:lnTo>
                  <a:pt x="0" y="5071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557510" y="-889891"/>
            <a:ext cx="19403020" cy="1779782"/>
            <a:chOff x="0" y="0"/>
            <a:chExt cx="5110260" cy="468749"/>
          </a:xfrm>
        </p:grpSpPr>
        <p:sp>
          <p:nvSpPr>
            <p:cNvPr name="Freeform 16" id="16"/>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17" id="17"/>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57510" y="9397109"/>
            <a:ext cx="19403020" cy="1779782"/>
            <a:chOff x="0" y="0"/>
            <a:chExt cx="5110260" cy="468749"/>
          </a:xfrm>
        </p:grpSpPr>
        <p:sp>
          <p:nvSpPr>
            <p:cNvPr name="Freeform 19" id="19"/>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20" id="20"/>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1627902">
            <a:off x="5545668" y="2301189"/>
            <a:ext cx="2102794" cy="906113"/>
          </a:xfrm>
          <a:custGeom>
            <a:avLst/>
            <a:gdLst/>
            <a:ahLst/>
            <a:cxnLst/>
            <a:rect r="r" b="b" t="t" l="l"/>
            <a:pathLst>
              <a:path h="906113" w="2102794">
                <a:moveTo>
                  <a:pt x="0" y="0"/>
                </a:moveTo>
                <a:lnTo>
                  <a:pt x="2102794" y="0"/>
                </a:lnTo>
                <a:lnTo>
                  <a:pt x="2102794" y="906113"/>
                </a:lnTo>
                <a:lnTo>
                  <a:pt x="0" y="906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true" rot="1627902">
            <a:off x="333914" y="7260307"/>
            <a:ext cx="2102794" cy="906113"/>
          </a:xfrm>
          <a:custGeom>
            <a:avLst/>
            <a:gdLst/>
            <a:ahLst/>
            <a:cxnLst/>
            <a:rect r="r" b="b" t="t" l="l"/>
            <a:pathLst>
              <a:path h="906113" w="2102794">
                <a:moveTo>
                  <a:pt x="0" y="906113"/>
                </a:moveTo>
                <a:lnTo>
                  <a:pt x="2102794" y="906113"/>
                </a:lnTo>
                <a:lnTo>
                  <a:pt x="2102794" y="0"/>
                </a:lnTo>
                <a:lnTo>
                  <a:pt x="0" y="0"/>
                </a:lnTo>
                <a:lnTo>
                  <a:pt x="0" y="90611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05403" y="5852161"/>
            <a:ext cx="590161" cy="630269"/>
          </a:xfrm>
          <a:custGeom>
            <a:avLst/>
            <a:gdLst/>
            <a:ahLst/>
            <a:cxnLst/>
            <a:rect r="r" b="b" t="t" l="l"/>
            <a:pathLst>
              <a:path h="630269" w="590161">
                <a:moveTo>
                  <a:pt x="0" y="0"/>
                </a:moveTo>
                <a:lnTo>
                  <a:pt x="590161" y="0"/>
                </a:lnTo>
                <a:lnTo>
                  <a:pt x="590161" y="630269"/>
                </a:lnTo>
                <a:lnTo>
                  <a:pt x="0" y="630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6597065" y="2667831"/>
            <a:ext cx="12865490" cy="4416893"/>
          </a:xfrm>
          <a:prstGeom prst="rect">
            <a:avLst/>
          </a:prstGeom>
        </p:spPr>
        <p:txBody>
          <a:bodyPr anchor="t" rtlCol="false" tIns="0" lIns="0" bIns="0" rIns="0">
            <a:spAutoFit/>
          </a:bodyPr>
          <a:lstStyle/>
          <a:p>
            <a:pPr algn="ctr">
              <a:lnSpc>
                <a:spcPts val="11584"/>
              </a:lnSpc>
            </a:pPr>
            <a:r>
              <a:rPr lang="en-US" sz="10073">
                <a:solidFill>
                  <a:srgbClr val="8F6234"/>
                </a:solidFill>
                <a:latin typeface="League Gothic"/>
              </a:rPr>
              <a:t>CONTENT GENERATION </a:t>
            </a:r>
          </a:p>
          <a:p>
            <a:pPr algn="ctr">
              <a:lnSpc>
                <a:spcPts val="11584"/>
              </a:lnSpc>
            </a:pPr>
            <a:r>
              <a:rPr lang="en-US" sz="10073">
                <a:solidFill>
                  <a:srgbClr val="8F6234"/>
                </a:solidFill>
                <a:latin typeface="League Gothic"/>
              </a:rPr>
              <a:t>AND</a:t>
            </a:r>
            <a:r>
              <a:rPr lang="en-US" sz="10073">
                <a:solidFill>
                  <a:srgbClr val="8F6234"/>
                </a:solidFill>
                <a:latin typeface="League Gothic"/>
              </a:rPr>
              <a:t> </a:t>
            </a:r>
          </a:p>
          <a:p>
            <a:pPr algn="ctr">
              <a:lnSpc>
                <a:spcPts val="11584"/>
              </a:lnSpc>
            </a:pPr>
            <a:r>
              <a:rPr lang="en-US" sz="10073">
                <a:solidFill>
                  <a:srgbClr val="8F6234"/>
                </a:solidFill>
                <a:latin typeface="League Gothic"/>
              </a:rPr>
              <a:t>             </a:t>
            </a:r>
            <a:r>
              <a:rPr lang="en-US" sz="10073">
                <a:solidFill>
                  <a:srgbClr val="8F6234"/>
                </a:solidFill>
                <a:latin typeface="League Gothic"/>
              </a:rPr>
              <a:t>SUMMARIZATION TOOL                                 </a:t>
            </a:r>
          </a:p>
        </p:txBody>
      </p:sp>
      <p:sp>
        <p:nvSpPr>
          <p:cNvPr name="Freeform 25" id="25"/>
          <p:cNvSpPr/>
          <p:nvPr/>
        </p:nvSpPr>
        <p:spPr>
          <a:xfrm flipH="true" flipV="false" rot="0">
            <a:off x="7912449" y="6830685"/>
            <a:ext cx="1231551" cy="1315249"/>
          </a:xfrm>
          <a:custGeom>
            <a:avLst/>
            <a:gdLst/>
            <a:ahLst/>
            <a:cxnLst/>
            <a:rect r="r" b="b" t="t" l="l"/>
            <a:pathLst>
              <a:path h="1315249" w="1231551">
                <a:moveTo>
                  <a:pt x="1231551" y="0"/>
                </a:moveTo>
                <a:lnTo>
                  <a:pt x="0" y="0"/>
                </a:lnTo>
                <a:lnTo>
                  <a:pt x="0" y="1315249"/>
                </a:lnTo>
                <a:lnTo>
                  <a:pt x="1231551" y="1315249"/>
                </a:lnTo>
                <a:lnTo>
                  <a:pt x="12315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9839325" y="7335558"/>
            <a:ext cx="6132804" cy="421524"/>
          </a:xfrm>
          <a:prstGeom prst="rect">
            <a:avLst/>
          </a:prstGeom>
        </p:spPr>
        <p:txBody>
          <a:bodyPr anchor="t" rtlCol="false" tIns="0" lIns="0" bIns="0" rIns="0">
            <a:spAutoFit/>
          </a:bodyPr>
          <a:lstStyle/>
          <a:p>
            <a:pPr algn="just">
              <a:lnSpc>
                <a:spcPts val="3232"/>
              </a:lnSpc>
              <a:spcBef>
                <a:spcPct val="0"/>
              </a:spcBef>
            </a:pPr>
            <a:r>
              <a:rPr lang="en-US" sz="2308">
                <a:solidFill>
                  <a:srgbClr val="8F6234"/>
                </a:solidFill>
                <a:latin typeface="Coco Gothic Bold"/>
              </a:rPr>
              <a:t>Under the guidance of : </a:t>
            </a:r>
            <a:r>
              <a:rPr lang="en-US" sz="2308">
                <a:solidFill>
                  <a:srgbClr val="8F6234"/>
                </a:solidFill>
                <a:latin typeface="Coco Gothic Bold"/>
              </a:rPr>
              <a:t>Dr. Hemant Turkar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215025" y="1854364"/>
            <a:ext cx="5194714" cy="51947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615892" y="5090855"/>
            <a:ext cx="3010647" cy="301064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15025" y="883249"/>
            <a:ext cx="2316520" cy="231652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028700" y="1499603"/>
            <a:ext cx="7709224" cy="6601899"/>
          </a:xfrm>
          <a:custGeom>
            <a:avLst/>
            <a:gdLst/>
            <a:ahLst/>
            <a:cxnLst/>
            <a:rect r="r" b="b" t="t" l="l"/>
            <a:pathLst>
              <a:path h="6601899" w="7709224">
                <a:moveTo>
                  <a:pt x="0" y="0"/>
                </a:moveTo>
                <a:lnTo>
                  <a:pt x="7709224" y="0"/>
                </a:lnTo>
                <a:lnTo>
                  <a:pt x="7709224" y="6601899"/>
                </a:lnTo>
                <a:lnTo>
                  <a:pt x="0" y="6601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9713208" y="645124"/>
            <a:ext cx="8013304" cy="2213500"/>
          </a:xfrm>
          <a:prstGeom prst="rect">
            <a:avLst/>
          </a:prstGeom>
        </p:spPr>
        <p:txBody>
          <a:bodyPr anchor="t" rtlCol="false" tIns="0" lIns="0" bIns="0" rIns="0">
            <a:spAutoFit/>
          </a:bodyPr>
          <a:lstStyle/>
          <a:p>
            <a:pPr>
              <a:lnSpc>
                <a:spcPts val="18165"/>
              </a:lnSpc>
              <a:spcBef>
                <a:spcPct val="0"/>
              </a:spcBef>
            </a:pPr>
            <a:r>
              <a:rPr lang="en-US" sz="12975">
                <a:solidFill>
                  <a:srgbClr val="1E302C"/>
                </a:solidFill>
                <a:latin typeface="Amsterdam Four"/>
              </a:rPr>
              <a:t>Introduction</a:t>
            </a:r>
          </a:p>
        </p:txBody>
      </p:sp>
      <p:sp>
        <p:nvSpPr>
          <p:cNvPr name="TextBox 17" id="17"/>
          <p:cNvSpPr txBox="true"/>
          <p:nvPr/>
        </p:nvSpPr>
        <p:spPr>
          <a:xfrm rot="0">
            <a:off x="9144000" y="3476738"/>
            <a:ext cx="8911603" cy="4498273"/>
          </a:xfrm>
          <a:prstGeom prst="rect">
            <a:avLst/>
          </a:prstGeom>
        </p:spPr>
        <p:txBody>
          <a:bodyPr anchor="t" rtlCol="false" tIns="0" lIns="0" bIns="0" rIns="0">
            <a:spAutoFit/>
          </a:bodyPr>
          <a:lstStyle/>
          <a:p>
            <a:pPr algn="just">
              <a:lnSpc>
                <a:spcPts val="3612"/>
              </a:lnSpc>
              <a:spcBef>
                <a:spcPct val="0"/>
              </a:spcBef>
            </a:pPr>
            <a:r>
              <a:rPr lang="en-US" sz="2580">
                <a:solidFill>
                  <a:srgbClr val="1E302C"/>
                </a:solidFill>
                <a:latin typeface="Coco Gothic"/>
              </a:rPr>
              <a:t>In an increasingly digital world, accessing information is vital across sectors. However, offline environments pose challenges due to limited internet connectivity. To address this, we propose an AI/ML-based Text Summarization Tool for offline access. This tool bridges the gap between online resources and offline needs, enhancing accessibility and productivity. This outlines the necessity, functionalities, implementation approach, evaluation criteria, deployment options, and future enhancements of this transformative tool.</a:t>
            </a:r>
          </a:p>
        </p:txBody>
      </p:sp>
      <p:sp>
        <p:nvSpPr>
          <p:cNvPr name="AutoShape 18" id="18"/>
          <p:cNvSpPr/>
          <p:nvPr/>
        </p:nvSpPr>
        <p:spPr>
          <a:xfrm>
            <a:off x="10956107" y="2882436"/>
            <a:ext cx="6116868" cy="0"/>
          </a:xfrm>
          <a:prstGeom prst="line">
            <a:avLst/>
          </a:prstGeom>
          <a:ln cap="rnd" w="47625">
            <a:solidFill>
              <a:srgbClr val="8DAFA8"/>
            </a:solidFill>
            <a:prstDash val="lgDash"/>
            <a:headEnd type="none" len="sm" w="sm"/>
            <a:tailEnd type="oval" len="lg" w="lg"/>
          </a:ln>
        </p:spPr>
      </p:sp>
      <p:sp>
        <p:nvSpPr>
          <p:cNvPr name="Freeform 19" id="19"/>
          <p:cNvSpPr/>
          <p:nvPr/>
        </p:nvSpPr>
        <p:spPr>
          <a:xfrm flipH="false" flipV="false" rot="-6773629">
            <a:off x="707018" y="6999908"/>
            <a:ext cx="1637417" cy="705578"/>
          </a:xfrm>
          <a:custGeom>
            <a:avLst/>
            <a:gdLst/>
            <a:ahLst/>
            <a:cxnLst/>
            <a:rect r="r" b="b" t="t" l="l"/>
            <a:pathLst>
              <a:path h="705578" w="1637417">
                <a:moveTo>
                  <a:pt x="0" y="0"/>
                </a:moveTo>
                <a:lnTo>
                  <a:pt x="1637417" y="0"/>
                </a:lnTo>
                <a:lnTo>
                  <a:pt x="1637417" y="705577"/>
                </a:lnTo>
                <a:lnTo>
                  <a:pt x="0" y="7055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7976453" y="794614"/>
            <a:ext cx="1167547" cy="1246895"/>
          </a:xfrm>
          <a:custGeom>
            <a:avLst/>
            <a:gdLst/>
            <a:ahLst/>
            <a:cxnLst/>
            <a:rect r="r" b="b" t="t" l="l"/>
            <a:pathLst>
              <a:path h="1246895" w="1167547">
                <a:moveTo>
                  <a:pt x="1167547" y="0"/>
                </a:moveTo>
                <a:lnTo>
                  <a:pt x="0" y="0"/>
                </a:lnTo>
                <a:lnTo>
                  <a:pt x="0" y="1246895"/>
                </a:lnTo>
                <a:lnTo>
                  <a:pt x="1167547" y="1246895"/>
                </a:lnTo>
                <a:lnTo>
                  <a:pt x="116754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4575041" y="5322804"/>
            <a:ext cx="3053192" cy="305319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5989554"/>
            <a:ext cx="2050916" cy="20509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66026" y="4677019"/>
            <a:ext cx="1565519" cy="15655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792282" y="6716432"/>
            <a:ext cx="1565519" cy="156551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830698" y="4412197"/>
            <a:ext cx="4628098" cy="4114800"/>
          </a:xfrm>
          <a:custGeom>
            <a:avLst/>
            <a:gdLst/>
            <a:ahLst/>
            <a:cxnLst/>
            <a:rect r="r" b="b" t="t" l="l"/>
            <a:pathLst>
              <a:path h="4114800" w="4628098">
                <a:moveTo>
                  <a:pt x="0" y="0"/>
                </a:moveTo>
                <a:lnTo>
                  <a:pt x="4628098" y="0"/>
                </a:lnTo>
                <a:lnTo>
                  <a:pt x="46280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8375760" y="1262952"/>
            <a:ext cx="9742857" cy="7264045"/>
            <a:chOff x="0" y="0"/>
            <a:chExt cx="1113831" cy="830446"/>
          </a:xfrm>
        </p:grpSpPr>
        <p:sp>
          <p:nvSpPr>
            <p:cNvPr name="Freeform 20" id="20"/>
            <p:cNvSpPr/>
            <p:nvPr/>
          </p:nvSpPr>
          <p:spPr>
            <a:xfrm flipH="false" flipV="false" rot="0">
              <a:off x="0" y="0"/>
              <a:ext cx="1113831" cy="830446"/>
            </a:xfrm>
            <a:custGeom>
              <a:avLst/>
              <a:gdLst/>
              <a:ahLst/>
              <a:cxnLst/>
              <a:rect r="r" b="b" t="t" l="l"/>
              <a:pathLst>
                <a:path h="830446" w="1113831">
                  <a:moveTo>
                    <a:pt x="15893" y="0"/>
                  </a:moveTo>
                  <a:lnTo>
                    <a:pt x="1097938" y="0"/>
                  </a:lnTo>
                  <a:cubicBezTo>
                    <a:pt x="1106715" y="0"/>
                    <a:pt x="1113831" y="7115"/>
                    <a:pt x="1113831" y="15893"/>
                  </a:cubicBezTo>
                  <a:lnTo>
                    <a:pt x="1113831" y="814553"/>
                  </a:lnTo>
                  <a:cubicBezTo>
                    <a:pt x="1113831" y="823331"/>
                    <a:pt x="1106715" y="830446"/>
                    <a:pt x="1097938" y="830446"/>
                  </a:cubicBezTo>
                  <a:lnTo>
                    <a:pt x="15893" y="830446"/>
                  </a:lnTo>
                  <a:cubicBezTo>
                    <a:pt x="11678" y="830446"/>
                    <a:pt x="7635" y="828772"/>
                    <a:pt x="4655" y="825791"/>
                  </a:cubicBezTo>
                  <a:cubicBezTo>
                    <a:pt x="1674" y="822811"/>
                    <a:pt x="0" y="818768"/>
                    <a:pt x="0" y="814553"/>
                  </a:cubicBezTo>
                  <a:lnTo>
                    <a:pt x="0" y="15893"/>
                  </a:lnTo>
                  <a:cubicBezTo>
                    <a:pt x="0" y="7115"/>
                    <a:pt x="7115" y="0"/>
                    <a:pt x="15893" y="0"/>
                  </a:cubicBezTo>
                  <a:close/>
                </a:path>
              </a:pathLst>
            </a:custGeom>
            <a:solidFill>
              <a:srgbClr val="FFEFD4"/>
            </a:solidFill>
            <a:ln cap="sq">
              <a:noFill/>
              <a:prstDash val="solid"/>
              <a:miter/>
            </a:ln>
          </p:spPr>
        </p:sp>
        <p:sp>
          <p:nvSpPr>
            <p:cNvPr name="TextBox 21" id="21"/>
            <p:cNvSpPr txBox="true"/>
            <p:nvPr/>
          </p:nvSpPr>
          <p:spPr>
            <a:xfrm>
              <a:off x="0" y="-47625"/>
              <a:ext cx="1113831" cy="878071"/>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527673" y="779842"/>
            <a:ext cx="7439030" cy="966219"/>
            <a:chOff x="0" y="0"/>
            <a:chExt cx="850451" cy="110461"/>
          </a:xfrm>
        </p:grpSpPr>
        <p:sp>
          <p:nvSpPr>
            <p:cNvPr name="Freeform 23" id="23"/>
            <p:cNvSpPr/>
            <p:nvPr/>
          </p:nvSpPr>
          <p:spPr>
            <a:xfrm flipH="false" flipV="false" rot="0">
              <a:off x="0" y="0"/>
              <a:ext cx="850451" cy="110461"/>
            </a:xfrm>
            <a:custGeom>
              <a:avLst/>
              <a:gdLst/>
              <a:ahLst/>
              <a:cxnLst/>
              <a:rect r="r" b="b" t="t" l="l"/>
              <a:pathLst>
                <a:path h="110461" w="850451">
                  <a:moveTo>
                    <a:pt x="20814" y="0"/>
                  </a:moveTo>
                  <a:lnTo>
                    <a:pt x="829636" y="0"/>
                  </a:lnTo>
                  <a:cubicBezTo>
                    <a:pt x="835157" y="0"/>
                    <a:pt x="840451" y="2193"/>
                    <a:pt x="844354" y="6096"/>
                  </a:cubicBezTo>
                  <a:cubicBezTo>
                    <a:pt x="848258" y="10000"/>
                    <a:pt x="850451" y="15294"/>
                    <a:pt x="850451" y="20814"/>
                  </a:cubicBezTo>
                  <a:lnTo>
                    <a:pt x="850451" y="89647"/>
                  </a:lnTo>
                  <a:cubicBezTo>
                    <a:pt x="850451" y="101142"/>
                    <a:pt x="841132" y="110461"/>
                    <a:pt x="829636" y="110461"/>
                  </a:cubicBezTo>
                  <a:lnTo>
                    <a:pt x="20814" y="110461"/>
                  </a:lnTo>
                  <a:cubicBezTo>
                    <a:pt x="9319" y="110461"/>
                    <a:pt x="0" y="101142"/>
                    <a:pt x="0" y="89647"/>
                  </a:cubicBezTo>
                  <a:lnTo>
                    <a:pt x="0" y="20814"/>
                  </a:lnTo>
                  <a:cubicBezTo>
                    <a:pt x="0" y="9319"/>
                    <a:pt x="9319" y="0"/>
                    <a:pt x="20814" y="0"/>
                  </a:cubicBezTo>
                  <a:close/>
                </a:path>
              </a:pathLst>
            </a:custGeom>
            <a:solidFill>
              <a:srgbClr val="8F6234"/>
            </a:solidFill>
          </p:spPr>
        </p:sp>
        <p:sp>
          <p:nvSpPr>
            <p:cNvPr name="TextBox 24" id="24"/>
            <p:cNvSpPr txBox="true"/>
            <p:nvPr/>
          </p:nvSpPr>
          <p:spPr>
            <a:xfrm>
              <a:off x="0" y="-47625"/>
              <a:ext cx="850451" cy="158086"/>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453798" y="922717"/>
            <a:ext cx="6274297" cy="3066015"/>
          </a:xfrm>
          <a:prstGeom prst="rect">
            <a:avLst/>
          </a:prstGeom>
        </p:spPr>
        <p:txBody>
          <a:bodyPr anchor="t" rtlCol="false" tIns="0" lIns="0" bIns="0" rIns="0">
            <a:spAutoFit/>
          </a:bodyPr>
          <a:lstStyle/>
          <a:p>
            <a:pPr>
              <a:lnSpc>
                <a:spcPts val="11863"/>
              </a:lnSpc>
            </a:pPr>
            <a:r>
              <a:rPr lang="en-US" sz="11191">
                <a:solidFill>
                  <a:srgbClr val="8F6234"/>
                </a:solidFill>
                <a:latin typeface="League Gothic"/>
              </a:rPr>
              <a:t>THE PROBLEM STATEMENT</a:t>
            </a:r>
          </a:p>
        </p:txBody>
      </p:sp>
      <p:sp>
        <p:nvSpPr>
          <p:cNvPr name="TextBox 26" id="26"/>
          <p:cNvSpPr txBox="true"/>
          <p:nvPr/>
        </p:nvSpPr>
        <p:spPr>
          <a:xfrm rot="0">
            <a:off x="8914108" y="1997946"/>
            <a:ext cx="8817757" cy="6692381"/>
          </a:xfrm>
          <a:prstGeom prst="rect">
            <a:avLst/>
          </a:prstGeom>
        </p:spPr>
        <p:txBody>
          <a:bodyPr anchor="t" rtlCol="false" tIns="0" lIns="0" bIns="0" rIns="0">
            <a:spAutoFit/>
          </a:bodyPr>
          <a:lstStyle/>
          <a:p>
            <a:pPr algn="just">
              <a:lnSpc>
                <a:spcPts val="3773"/>
              </a:lnSpc>
            </a:pPr>
            <a:r>
              <a:rPr lang="en-US" sz="2695">
                <a:solidFill>
                  <a:srgbClr val="1E302C"/>
                </a:solidFill>
                <a:latin typeface="Coco Gothic"/>
              </a:rPr>
              <a:t>The AI/ML Based Text Summarization Tool using LLM (large language model) for Offline Access will serve as a valuable resource for individuals and organizations operating in environments with limited or no internet connectivity. Here are some key actions and benefits that the model will provide:</a:t>
            </a:r>
          </a:p>
          <a:p>
            <a:pPr algn="just">
              <a:lnSpc>
                <a:spcPts val="3773"/>
              </a:lnSpc>
            </a:pPr>
          </a:p>
          <a:p>
            <a:pPr algn="just">
              <a:lnSpc>
                <a:spcPts val="3773"/>
              </a:lnSpc>
            </a:pPr>
            <a:r>
              <a:rPr lang="en-US" sz="2695">
                <a:solidFill>
                  <a:srgbClr val="1E302C"/>
                </a:solidFill>
                <a:latin typeface="Coco Gothic"/>
              </a:rPr>
              <a:t> Enhance Accessibility</a:t>
            </a:r>
          </a:p>
          <a:p>
            <a:pPr algn="just">
              <a:lnSpc>
                <a:spcPts val="3773"/>
              </a:lnSpc>
            </a:pPr>
            <a:r>
              <a:rPr lang="en-US" sz="2695">
                <a:solidFill>
                  <a:srgbClr val="1E302C"/>
                </a:solidFill>
                <a:latin typeface="Coco Gothic"/>
              </a:rPr>
              <a:t> Improve Productivity </a:t>
            </a:r>
          </a:p>
          <a:p>
            <a:pPr algn="just">
              <a:lnSpc>
                <a:spcPts val="3773"/>
              </a:lnSpc>
            </a:pPr>
            <a:r>
              <a:rPr lang="en-US" sz="2695">
                <a:solidFill>
                  <a:srgbClr val="1E302C"/>
                </a:solidFill>
                <a:latin typeface="Coco Gothic"/>
              </a:rPr>
              <a:t> Facilitate Knowledge Sharing</a:t>
            </a:r>
          </a:p>
          <a:p>
            <a:pPr algn="just">
              <a:lnSpc>
                <a:spcPts val="3773"/>
              </a:lnSpc>
            </a:pPr>
            <a:r>
              <a:rPr lang="en-US" sz="2695">
                <a:solidFill>
                  <a:srgbClr val="1E302C"/>
                </a:solidFill>
                <a:latin typeface="Coco Gothic"/>
              </a:rPr>
              <a:t> Support Decision Making</a:t>
            </a:r>
          </a:p>
          <a:p>
            <a:pPr algn="just">
              <a:lnSpc>
                <a:spcPts val="3773"/>
              </a:lnSpc>
            </a:pPr>
            <a:r>
              <a:rPr lang="en-US" sz="2695">
                <a:solidFill>
                  <a:srgbClr val="1E302C"/>
                </a:solidFill>
                <a:latin typeface="Coco Gothic"/>
              </a:rPr>
              <a:t> Enable Offline Learning </a:t>
            </a:r>
          </a:p>
          <a:p>
            <a:pPr algn="just">
              <a:lnSpc>
                <a:spcPts val="3773"/>
              </a:lnSpc>
            </a:pPr>
            <a:r>
              <a:rPr lang="en-US" sz="2695">
                <a:solidFill>
                  <a:srgbClr val="1E302C"/>
                </a:solidFill>
                <a:latin typeface="Coco Gothic"/>
              </a:rPr>
              <a:t> Enhance Communication</a:t>
            </a:r>
          </a:p>
          <a:p>
            <a:pPr algn="just">
              <a:lnSpc>
                <a:spcPts val="3773"/>
              </a:lnSpc>
              <a:spcBef>
                <a:spcPct val="0"/>
              </a:spcBef>
            </a:pPr>
            <a:r>
              <a:rPr lang="en-US" sz="2695">
                <a:solidFill>
                  <a:srgbClr val="1E302C"/>
                </a:solidFill>
                <a:latin typeface="Coco Gothic"/>
              </a:rPr>
              <a:t> Customization and Expansion</a:t>
            </a:r>
          </a:p>
        </p:txBody>
      </p:sp>
      <p:sp>
        <p:nvSpPr>
          <p:cNvPr name="Freeform 27" id="27"/>
          <p:cNvSpPr/>
          <p:nvPr/>
        </p:nvSpPr>
        <p:spPr>
          <a:xfrm flipH="false" flipV="false" rot="1957934">
            <a:off x="6212558" y="4746560"/>
            <a:ext cx="1842335" cy="793879"/>
          </a:xfrm>
          <a:custGeom>
            <a:avLst/>
            <a:gdLst/>
            <a:ahLst/>
            <a:cxnLst/>
            <a:rect r="r" b="b" t="t" l="l"/>
            <a:pathLst>
              <a:path h="793879" w="1842335">
                <a:moveTo>
                  <a:pt x="0" y="0"/>
                </a:moveTo>
                <a:lnTo>
                  <a:pt x="1842335" y="0"/>
                </a:lnTo>
                <a:lnTo>
                  <a:pt x="1842335" y="793880"/>
                </a:lnTo>
                <a:lnTo>
                  <a:pt x="0" y="7938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true" flipV="false" rot="0">
            <a:off x="1053094" y="5044553"/>
            <a:ext cx="777604" cy="830451"/>
          </a:xfrm>
          <a:custGeom>
            <a:avLst/>
            <a:gdLst/>
            <a:ahLst/>
            <a:cxnLst/>
            <a:rect r="r" b="b" t="t" l="l"/>
            <a:pathLst>
              <a:path h="830451" w="777604">
                <a:moveTo>
                  <a:pt x="777604" y="0"/>
                </a:moveTo>
                <a:lnTo>
                  <a:pt x="0" y="0"/>
                </a:lnTo>
                <a:lnTo>
                  <a:pt x="0" y="830451"/>
                </a:lnTo>
                <a:lnTo>
                  <a:pt x="777604" y="830451"/>
                </a:lnTo>
                <a:lnTo>
                  <a:pt x="7776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6289594" y="6667744"/>
            <a:ext cx="1038105" cy="1108655"/>
          </a:xfrm>
          <a:custGeom>
            <a:avLst/>
            <a:gdLst/>
            <a:ahLst/>
            <a:cxnLst/>
            <a:rect r="r" b="b" t="t" l="l"/>
            <a:pathLst>
              <a:path h="1108655" w="1038105">
                <a:moveTo>
                  <a:pt x="0" y="0"/>
                </a:moveTo>
                <a:lnTo>
                  <a:pt x="1038105" y="0"/>
                </a:lnTo>
                <a:lnTo>
                  <a:pt x="1038105" y="1108655"/>
                </a:lnTo>
                <a:lnTo>
                  <a:pt x="0" y="1108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0155153" y="923925"/>
            <a:ext cx="6184072" cy="772050"/>
          </a:xfrm>
          <a:prstGeom prst="rect">
            <a:avLst/>
          </a:prstGeom>
        </p:spPr>
        <p:txBody>
          <a:bodyPr anchor="t" rtlCol="false" tIns="0" lIns="0" bIns="0" rIns="0">
            <a:spAutoFit/>
          </a:bodyPr>
          <a:lstStyle/>
          <a:p>
            <a:pPr algn="ctr">
              <a:lnSpc>
                <a:spcPts val="6153"/>
              </a:lnSpc>
              <a:spcBef>
                <a:spcPct val="0"/>
              </a:spcBef>
            </a:pPr>
            <a:r>
              <a:rPr lang="en-US" sz="4395">
                <a:solidFill>
                  <a:srgbClr val="FFF7EF"/>
                </a:solidFill>
                <a:latin typeface="Bebas Neue Bold"/>
              </a:rPr>
              <a:t>DESCRIPTION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3826242" y="4886350"/>
            <a:ext cx="3389171" cy="33891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538186" y="4020013"/>
            <a:ext cx="3004720" cy="300472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634348" y="4020013"/>
            <a:ext cx="5581065" cy="4586620"/>
          </a:xfrm>
          <a:custGeom>
            <a:avLst/>
            <a:gdLst/>
            <a:ahLst/>
            <a:cxnLst/>
            <a:rect r="r" b="b" t="t" l="l"/>
            <a:pathLst>
              <a:path h="4586620" w="5581065">
                <a:moveTo>
                  <a:pt x="0" y="0"/>
                </a:moveTo>
                <a:lnTo>
                  <a:pt x="5581065" y="0"/>
                </a:lnTo>
                <a:lnTo>
                  <a:pt x="5581065" y="4586621"/>
                </a:lnTo>
                <a:lnTo>
                  <a:pt x="0" y="45866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481620" y="694512"/>
            <a:ext cx="8342265" cy="775870"/>
            <a:chOff x="0" y="0"/>
            <a:chExt cx="1754401" cy="163168"/>
          </a:xfrm>
        </p:grpSpPr>
        <p:sp>
          <p:nvSpPr>
            <p:cNvPr name="Freeform 14" id="14"/>
            <p:cNvSpPr/>
            <p:nvPr/>
          </p:nvSpPr>
          <p:spPr>
            <a:xfrm flipH="false" flipV="false" rot="0">
              <a:off x="0" y="0"/>
              <a:ext cx="1754401" cy="163168"/>
            </a:xfrm>
            <a:custGeom>
              <a:avLst/>
              <a:gdLst/>
              <a:ahLst/>
              <a:cxnLst/>
              <a:rect r="r" b="b" t="t" l="l"/>
              <a:pathLst>
                <a:path h="163168" w="1754401">
                  <a:moveTo>
                    <a:pt x="18561" y="0"/>
                  </a:moveTo>
                  <a:lnTo>
                    <a:pt x="1735841" y="0"/>
                  </a:lnTo>
                  <a:cubicBezTo>
                    <a:pt x="1746091" y="0"/>
                    <a:pt x="1754401" y="8310"/>
                    <a:pt x="1754401" y="18561"/>
                  </a:cubicBezTo>
                  <a:lnTo>
                    <a:pt x="1754401" y="144607"/>
                  </a:lnTo>
                  <a:cubicBezTo>
                    <a:pt x="1754401" y="149529"/>
                    <a:pt x="1752446" y="154250"/>
                    <a:pt x="1748965" y="157731"/>
                  </a:cubicBezTo>
                  <a:cubicBezTo>
                    <a:pt x="1745484" y="161212"/>
                    <a:pt x="1740763" y="163168"/>
                    <a:pt x="1735841" y="163168"/>
                  </a:cubicBezTo>
                  <a:lnTo>
                    <a:pt x="18561" y="163168"/>
                  </a:lnTo>
                  <a:cubicBezTo>
                    <a:pt x="13638" y="163168"/>
                    <a:pt x="8917" y="161212"/>
                    <a:pt x="5436" y="157731"/>
                  </a:cubicBezTo>
                  <a:cubicBezTo>
                    <a:pt x="1955" y="154250"/>
                    <a:pt x="0" y="149529"/>
                    <a:pt x="0" y="144607"/>
                  </a:cubicBezTo>
                  <a:lnTo>
                    <a:pt x="0" y="18561"/>
                  </a:lnTo>
                  <a:cubicBezTo>
                    <a:pt x="0" y="13638"/>
                    <a:pt x="1955" y="8917"/>
                    <a:pt x="5436" y="5436"/>
                  </a:cubicBezTo>
                  <a:cubicBezTo>
                    <a:pt x="8917" y="1955"/>
                    <a:pt x="13638" y="0"/>
                    <a:pt x="18561" y="0"/>
                  </a:cubicBezTo>
                  <a:close/>
                </a:path>
              </a:pathLst>
            </a:custGeom>
            <a:solidFill>
              <a:srgbClr val="1E302C"/>
            </a:solidFill>
          </p:spPr>
        </p:sp>
        <p:sp>
          <p:nvSpPr>
            <p:cNvPr name="TextBox 15" id="15"/>
            <p:cNvSpPr txBox="true"/>
            <p:nvPr/>
          </p:nvSpPr>
          <p:spPr>
            <a:xfrm>
              <a:off x="0" y="-76200"/>
              <a:ext cx="1754401" cy="239368"/>
            </a:xfrm>
            <a:prstGeom prst="rect">
              <a:avLst/>
            </a:prstGeom>
          </p:spPr>
          <p:txBody>
            <a:bodyPr anchor="ctr" rtlCol="false" tIns="50800" lIns="50800" bIns="50800" rIns="50800"/>
            <a:lstStyle/>
            <a:p>
              <a:pPr algn="ctr">
                <a:lnSpc>
                  <a:spcPts val="4759"/>
                </a:lnSpc>
              </a:pPr>
              <a:r>
                <a:rPr lang="en-US" sz="3399">
                  <a:solidFill>
                    <a:srgbClr val="FFFFFF"/>
                  </a:solidFill>
                  <a:latin typeface="Bebas Neue"/>
                </a:rPr>
                <a:t>THE GOAL</a:t>
              </a:r>
            </a:p>
          </p:txBody>
        </p:sp>
      </p:grpSp>
      <p:sp>
        <p:nvSpPr>
          <p:cNvPr name="TextBox 16" id="16"/>
          <p:cNvSpPr txBox="true"/>
          <p:nvPr/>
        </p:nvSpPr>
        <p:spPr>
          <a:xfrm rot="0">
            <a:off x="8009433" y="939800"/>
            <a:ext cx="9374144" cy="2127364"/>
          </a:xfrm>
          <a:prstGeom prst="rect">
            <a:avLst/>
          </a:prstGeom>
        </p:spPr>
        <p:txBody>
          <a:bodyPr anchor="t" rtlCol="false" tIns="0" lIns="0" bIns="0" rIns="0">
            <a:spAutoFit/>
          </a:bodyPr>
          <a:lstStyle/>
          <a:p>
            <a:pPr algn="r">
              <a:lnSpc>
                <a:spcPts val="17324"/>
              </a:lnSpc>
              <a:spcBef>
                <a:spcPct val="0"/>
              </a:spcBef>
            </a:pPr>
            <a:r>
              <a:rPr lang="en-US" sz="12374">
                <a:solidFill>
                  <a:srgbClr val="8F6234"/>
                </a:solidFill>
                <a:latin typeface="League Gothic"/>
              </a:rPr>
              <a:t>THE OBJECTIVE</a:t>
            </a:r>
          </a:p>
        </p:txBody>
      </p:sp>
      <p:grpSp>
        <p:nvGrpSpPr>
          <p:cNvPr name="Group 17" id="17"/>
          <p:cNvGrpSpPr/>
          <p:nvPr/>
        </p:nvGrpSpPr>
        <p:grpSpPr>
          <a:xfrm rot="0">
            <a:off x="1028700" y="1343298"/>
            <a:ext cx="9248104" cy="2387046"/>
            <a:chOff x="0" y="0"/>
            <a:chExt cx="2435715" cy="628687"/>
          </a:xfrm>
        </p:grpSpPr>
        <p:sp>
          <p:nvSpPr>
            <p:cNvPr name="Freeform 18" id="18"/>
            <p:cNvSpPr/>
            <p:nvPr/>
          </p:nvSpPr>
          <p:spPr>
            <a:xfrm flipH="false" flipV="false" rot="0">
              <a:off x="0" y="0"/>
              <a:ext cx="2435715" cy="628687"/>
            </a:xfrm>
            <a:custGeom>
              <a:avLst/>
              <a:gdLst/>
              <a:ahLst/>
              <a:cxnLst/>
              <a:rect r="r" b="b" t="t" l="l"/>
              <a:pathLst>
                <a:path h="628687" w="2435715">
                  <a:moveTo>
                    <a:pt x="16743" y="0"/>
                  </a:moveTo>
                  <a:lnTo>
                    <a:pt x="2418972" y="0"/>
                  </a:lnTo>
                  <a:cubicBezTo>
                    <a:pt x="2423412" y="0"/>
                    <a:pt x="2427671" y="1764"/>
                    <a:pt x="2430811" y="4904"/>
                  </a:cubicBezTo>
                  <a:cubicBezTo>
                    <a:pt x="2433950" y="8044"/>
                    <a:pt x="2435715" y="12302"/>
                    <a:pt x="2435715" y="16743"/>
                  </a:cubicBezTo>
                  <a:lnTo>
                    <a:pt x="2435715" y="611944"/>
                  </a:lnTo>
                  <a:cubicBezTo>
                    <a:pt x="2435715" y="616385"/>
                    <a:pt x="2433950" y="620643"/>
                    <a:pt x="2430811" y="623783"/>
                  </a:cubicBezTo>
                  <a:cubicBezTo>
                    <a:pt x="2427671" y="626923"/>
                    <a:pt x="2423412" y="628687"/>
                    <a:pt x="2418972" y="628687"/>
                  </a:cubicBezTo>
                  <a:lnTo>
                    <a:pt x="16743" y="628687"/>
                  </a:lnTo>
                  <a:cubicBezTo>
                    <a:pt x="12302" y="628687"/>
                    <a:pt x="8044" y="626923"/>
                    <a:pt x="4904" y="623783"/>
                  </a:cubicBezTo>
                  <a:cubicBezTo>
                    <a:pt x="1764" y="620643"/>
                    <a:pt x="0" y="616385"/>
                    <a:pt x="0" y="611944"/>
                  </a:cubicBezTo>
                  <a:lnTo>
                    <a:pt x="0" y="16743"/>
                  </a:lnTo>
                  <a:cubicBezTo>
                    <a:pt x="0" y="12302"/>
                    <a:pt x="1764" y="8044"/>
                    <a:pt x="4904" y="4904"/>
                  </a:cubicBezTo>
                  <a:cubicBezTo>
                    <a:pt x="8044" y="1764"/>
                    <a:pt x="12302" y="0"/>
                    <a:pt x="16743" y="0"/>
                  </a:cubicBezTo>
                  <a:close/>
                </a:path>
              </a:pathLst>
            </a:custGeom>
            <a:solidFill>
              <a:srgbClr val="FFEFD4"/>
            </a:solidFill>
            <a:ln cap="sq">
              <a:noFill/>
              <a:prstDash val="solid"/>
              <a:miter/>
            </a:ln>
          </p:spPr>
        </p:sp>
        <p:sp>
          <p:nvSpPr>
            <p:cNvPr name="TextBox 19" id="19"/>
            <p:cNvSpPr txBox="true"/>
            <p:nvPr/>
          </p:nvSpPr>
          <p:spPr>
            <a:xfrm>
              <a:off x="0" y="-47625"/>
              <a:ext cx="2435715" cy="67631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652752" y="3960277"/>
            <a:ext cx="4436232" cy="2231826"/>
            <a:chOff x="0" y="0"/>
            <a:chExt cx="1181836" cy="594570"/>
          </a:xfrm>
        </p:grpSpPr>
        <p:sp>
          <p:nvSpPr>
            <p:cNvPr name="Freeform 21" id="21"/>
            <p:cNvSpPr/>
            <p:nvPr/>
          </p:nvSpPr>
          <p:spPr>
            <a:xfrm flipH="false" flipV="false" rot="0">
              <a:off x="0" y="0"/>
              <a:ext cx="1181836" cy="594570"/>
            </a:xfrm>
            <a:custGeom>
              <a:avLst/>
              <a:gdLst/>
              <a:ahLst/>
              <a:cxnLst/>
              <a:rect r="r" b="b" t="t" l="l"/>
              <a:pathLst>
                <a:path h="594570" w="1181836">
                  <a:moveTo>
                    <a:pt x="34903" y="0"/>
                  </a:moveTo>
                  <a:lnTo>
                    <a:pt x="1146933" y="0"/>
                  </a:lnTo>
                  <a:cubicBezTo>
                    <a:pt x="1156190" y="0"/>
                    <a:pt x="1165068" y="3677"/>
                    <a:pt x="1171613" y="10223"/>
                  </a:cubicBezTo>
                  <a:cubicBezTo>
                    <a:pt x="1178159" y="16768"/>
                    <a:pt x="1181836" y="25646"/>
                    <a:pt x="1181836" y="34903"/>
                  </a:cubicBezTo>
                  <a:lnTo>
                    <a:pt x="1181836" y="559667"/>
                  </a:lnTo>
                  <a:cubicBezTo>
                    <a:pt x="1181836" y="568924"/>
                    <a:pt x="1178159" y="577802"/>
                    <a:pt x="1171613" y="584347"/>
                  </a:cubicBezTo>
                  <a:cubicBezTo>
                    <a:pt x="1165068" y="590893"/>
                    <a:pt x="1156190" y="594570"/>
                    <a:pt x="1146933" y="594570"/>
                  </a:cubicBezTo>
                  <a:lnTo>
                    <a:pt x="34903" y="594570"/>
                  </a:lnTo>
                  <a:cubicBezTo>
                    <a:pt x="15627" y="594570"/>
                    <a:pt x="0" y="578944"/>
                    <a:pt x="0" y="559667"/>
                  </a:cubicBezTo>
                  <a:lnTo>
                    <a:pt x="0" y="34903"/>
                  </a:lnTo>
                  <a:cubicBezTo>
                    <a:pt x="0" y="25646"/>
                    <a:pt x="3677" y="16768"/>
                    <a:pt x="10223" y="10223"/>
                  </a:cubicBezTo>
                  <a:cubicBezTo>
                    <a:pt x="16768" y="3677"/>
                    <a:pt x="25646" y="0"/>
                    <a:pt x="34903" y="0"/>
                  </a:cubicBezTo>
                  <a:close/>
                </a:path>
              </a:pathLst>
            </a:custGeom>
            <a:solidFill>
              <a:srgbClr val="8F6234"/>
            </a:solidFill>
          </p:spPr>
        </p:sp>
        <p:sp>
          <p:nvSpPr>
            <p:cNvPr name="TextBox 22" id="22"/>
            <p:cNvSpPr txBox="true"/>
            <p:nvPr/>
          </p:nvSpPr>
          <p:spPr>
            <a:xfrm>
              <a:off x="0" y="-47625"/>
              <a:ext cx="1181836" cy="64219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9447369" y="3781539"/>
            <a:ext cx="476948" cy="476948"/>
          </a:xfrm>
          <a:custGeom>
            <a:avLst/>
            <a:gdLst/>
            <a:ahLst/>
            <a:cxnLst/>
            <a:rect r="r" b="b" t="t" l="l"/>
            <a:pathLst>
              <a:path h="476948" w="476948">
                <a:moveTo>
                  <a:pt x="0" y="0"/>
                </a:moveTo>
                <a:lnTo>
                  <a:pt x="476949" y="0"/>
                </a:lnTo>
                <a:lnTo>
                  <a:pt x="476949"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309045" y="1561578"/>
            <a:ext cx="8687415" cy="1800711"/>
          </a:xfrm>
          <a:prstGeom prst="rect">
            <a:avLst/>
          </a:prstGeom>
        </p:spPr>
        <p:txBody>
          <a:bodyPr anchor="t" rtlCol="false" tIns="0" lIns="0" bIns="0" rIns="0">
            <a:spAutoFit/>
          </a:bodyPr>
          <a:lstStyle/>
          <a:p>
            <a:pPr algn="just">
              <a:lnSpc>
                <a:spcPts val="3514"/>
              </a:lnSpc>
              <a:spcBef>
                <a:spcPct val="0"/>
              </a:spcBef>
            </a:pPr>
            <a:r>
              <a:rPr lang="en-US" sz="2510">
                <a:solidFill>
                  <a:srgbClr val="1E302C"/>
                </a:solidFill>
                <a:latin typeface="ITC Franklin Gothic LT"/>
              </a:rPr>
              <a:t>The objective of creating the Summarization Tool for Offline Access is to provide a comprehensive solution that enables individuals and organizations to access, comprehend, and utilize textual information </a:t>
            </a:r>
          </a:p>
        </p:txBody>
      </p:sp>
      <p:sp>
        <p:nvSpPr>
          <p:cNvPr name="TextBox 25" id="25"/>
          <p:cNvSpPr txBox="true"/>
          <p:nvPr/>
        </p:nvSpPr>
        <p:spPr>
          <a:xfrm rot="0">
            <a:off x="6100653" y="4207510"/>
            <a:ext cx="3368928" cy="1814830"/>
          </a:xfrm>
          <a:prstGeom prst="rect">
            <a:avLst/>
          </a:prstGeom>
        </p:spPr>
        <p:txBody>
          <a:bodyPr anchor="t" rtlCol="false" tIns="0" lIns="0" bIns="0" rIns="0">
            <a:spAutoFit/>
          </a:bodyPr>
          <a:lstStyle/>
          <a:p>
            <a:pPr algn="ctr">
              <a:lnSpc>
                <a:spcPts val="2869"/>
              </a:lnSpc>
              <a:spcBef>
                <a:spcPct val="0"/>
              </a:spcBef>
            </a:pPr>
            <a:r>
              <a:rPr lang="en-US" sz="2049">
                <a:solidFill>
                  <a:srgbClr val="FFF7EF"/>
                </a:solidFill>
                <a:latin typeface="Coco Gothic"/>
              </a:rPr>
              <a:t>Assist users in making informed decisions by presenting summarized information in a clear and concise manner,</a:t>
            </a:r>
          </a:p>
        </p:txBody>
      </p:sp>
      <p:grpSp>
        <p:nvGrpSpPr>
          <p:cNvPr name="Group 26" id="26"/>
          <p:cNvGrpSpPr/>
          <p:nvPr/>
        </p:nvGrpSpPr>
        <p:grpSpPr>
          <a:xfrm rot="0">
            <a:off x="887662" y="3960277"/>
            <a:ext cx="4436232" cy="2231826"/>
            <a:chOff x="0" y="0"/>
            <a:chExt cx="1181836" cy="594570"/>
          </a:xfrm>
        </p:grpSpPr>
        <p:sp>
          <p:nvSpPr>
            <p:cNvPr name="Freeform 27" id="27"/>
            <p:cNvSpPr/>
            <p:nvPr/>
          </p:nvSpPr>
          <p:spPr>
            <a:xfrm flipH="false" flipV="false" rot="0">
              <a:off x="0" y="0"/>
              <a:ext cx="1181836" cy="594570"/>
            </a:xfrm>
            <a:custGeom>
              <a:avLst/>
              <a:gdLst/>
              <a:ahLst/>
              <a:cxnLst/>
              <a:rect r="r" b="b" t="t" l="l"/>
              <a:pathLst>
                <a:path h="594570" w="1181836">
                  <a:moveTo>
                    <a:pt x="34903" y="0"/>
                  </a:moveTo>
                  <a:lnTo>
                    <a:pt x="1146933" y="0"/>
                  </a:lnTo>
                  <a:cubicBezTo>
                    <a:pt x="1156190" y="0"/>
                    <a:pt x="1165068" y="3677"/>
                    <a:pt x="1171613" y="10223"/>
                  </a:cubicBezTo>
                  <a:cubicBezTo>
                    <a:pt x="1178159" y="16768"/>
                    <a:pt x="1181836" y="25646"/>
                    <a:pt x="1181836" y="34903"/>
                  </a:cubicBezTo>
                  <a:lnTo>
                    <a:pt x="1181836" y="559667"/>
                  </a:lnTo>
                  <a:cubicBezTo>
                    <a:pt x="1181836" y="568924"/>
                    <a:pt x="1178159" y="577802"/>
                    <a:pt x="1171613" y="584347"/>
                  </a:cubicBezTo>
                  <a:cubicBezTo>
                    <a:pt x="1165068" y="590893"/>
                    <a:pt x="1156190" y="594570"/>
                    <a:pt x="1146933" y="594570"/>
                  </a:cubicBezTo>
                  <a:lnTo>
                    <a:pt x="34903" y="594570"/>
                  </a:lnTo>
                  <a:cubicBezTo>
                    <a:pt x="15627" y="594570"/>
                    <a:pt x="0" y="578944"/>
                    <a:pt x="0" y="559667"/>
                  </a:cubicBezTo>
                  <a:lnTo>
                    <a:pt x="0" y="34903"/>
                  </a:lnTo>
                  <a:cubicBezTo>
                    <a:pt x="0" y="25646"/>
                    <a:pt x="3677" y="16768"/>
                    <a:pt x="10223" y="10223"/>
                  </a:cubicBezTo>
                  <a:cubicBezTo>
                    <a:pt x="16768" y="3677"/>
                    <a:pt x="25646" y="0"/>
                    <a:pt x="34903" y="0"/>
                  </a:cubicBezTo>
                  <a:close/>
                </a:path>
              </a:pathLst>
            </a:custGeom>
            <a:solidFill>
              <a:srgbClr val="8F6234"/>
            </a:solidFill>
          </p:spPr>
        </p:sp>
        <p:sp>
          <p:nvSpPr>
            <p:cNvPr name="TextBox 28" id="28"/>
            <p:cNvSpPr txBox="true"/>
            <p:nvPr/>
          </p:nvSpPr>
          <p:spPr>
            <a:xfrm>
              <a:off x="0" y="-47625"/>
              <a:ext cx="1181836" cy="642195"/>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4680853" y="3781539"/>
            <a:ext cx="476948" cy="476948"/>
          </a:xfrm>
          <a:custGeom>
            <a:avLst/>
            <a:gdLst/>
            <a:ahLst/>
            <a:cxnLst/>
            <a:rect r="r" b="b" t="t" l="l"/>
            <a:pathLst>
              <a:path h="476948" w="476948">
                <a:moveTo>
                  <a:pt x="0" y="0"/>
                </a:moveTo>
                <a:lnTo>
                  <a:pt x="476948" y="0"/>
                </a:lnTo>
                <a:lnTo>
                  <a:pt x="476948"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604265" y="4262381"/>
            <a:ext cx="2953112" cy="1610014"/>
          </a:xfrm>
          <a:prstGeom prst="rect">
            <a:avLst/>
          </a:prstGeom>
        </p:spPr>
        <p:txBody>
          <a:bodyPr anchor="t" rtlCol="false" tIns="0" lIns="0" bIns="0" rIns="0">
            <a:spAutoFit/>
          </a:bodyPr>
          <a:lstStyle/>
          <a:p>
            <a:pPr algn="ctr">
              <a:lnSpc>
                <a:spcPts val="2517"/>
              </a:lnSpc>
              <a:spcBef>
                <a:spcPct val="0"/>
              </a:spcBef>
            </a:pPr>
            <a:r>
              <a:rPr lang="en-US" sz="1798">
                <a:solidFill>
                  <a:srgbClr val="FFF7EF"/>
                </a:solidFill>
                <a:latin typeface="Coco Gothic"/>
              </a:rPr>
              <a:t>Provide users with the ability to generate concise summaries of textual content without requiring internet connectivity,, .</a:t>
            </a:r>
          </a:p>
        </p:txBody>
      </p:sp>
      <p:grpSp>
        <p:nvGrpSpPr>
          <p:cNvPr name="Group 31" id="31"/>
          <p:cNvGrpSpPr/>
          <p:nvPr/>
        </p:nvGrpSpPr>
        <p:grpSpPr>
          <a:xfrm rot="0">
            <a:off x="5652752" y="6487378"/>
            <a:ext cx="4436232" cy="2313018"/>
            <a:chOff x="0" y="0"/>
            <a:chExt cx="1181836" cy="616200"/>
          </a:xfrm>
        </p:grpSpPr>
        <p:sp>
          <p:nvSpPr>
            <p:cNvPr name="Freeform 32" id="32"/>
            <p:cNvSpPr/>
            <p:nvPr/>
          </p:nvSpPr>
          <p:spPr>
            <a:xfrm flipH="false" flipV="false" rot="0">
              <a:off x="0" y="0"/>
              <a:ext cx="1181836" cy="616200"/>
            </a:xfrm>
            <a:custGeom>
              <a:avLst/>
              <a:gdLst/>
              <a:ahLst/>
              <a:cxnLst/>
              <a:rect r="r" b="b" t="t" l="l"/>
              <a:pathLst>
                <a:path h="616200" w="1181836">
                  <a:moveTo>
                    <a:pt x="34903" y="0"/>
                  </a:moveTo>
                  <a:lnTo>
                    <a:pt x="1146933" y="0"/>
                  </a:lnTo>
                  <a:cubicBezTo>
                    <a:pt x="1156190" y="0"/>
                    <a:pt x="1165068" y="3677"/>
                    <a:pt x="1171613" y="10223"/>
                  </a:cubicBezTo>
                  <a:cubicBezTo>
                    <a:pt x="1178159" y="16768"/>
                    <a:pt x="1181836" y="25646"/>
                    <a:pt x="1181836" y="34903"/>
                  </a:cubicBezTo>
                  <a:lnTo>
                    <a:pt x="1181836" y="581297"/>
                  </a:lnTo>
                  <a:cubicBezTo>
                    <a:pt x="1181836" y="590554"/>
                    <a:pt x="1178159" y="599432"/>
                    <a:pt x="1171613" y="605978"/>
                  </a:cubicBezTo>
                  <a:cubicBezTo>
                    <a:pt x="1165068" y="612523"/>
                    <a:pt x="1156190" y="616200"/>
                    <a:pt x="1146933" y="616200"/>
                  </a:cubicBezTo>
                  <a:lnTo>
                    <a:pt x="34903" y="616200"/>
                  </a:lnTo>
                  <a:cubicBezTo>
                    <a:pt x="25646" y="616200"/>
                    <a:pt x="16768" y="612523"/>
                    <a:pt x="10223" y="605978"/>
                  </a:cubicBezTo>
                  <a:cubicBezTo>
                    <a:pt x="3677" y="599432"/>
                    <a:pt x="0" y="590554"/>
                    <a:pt x="0" y="581297"/>
                  </a:cubicBezTo>
                  <a:lnTo>
                    <a:pt x="0" y="34903"/>
                  </a:lnTo>
                  <a:cubicBezTo>
                    <a:pt x="0" y="25646"/>
                    <a:pt x="3677" y="16768"/>
                    <a:pt x="10223" y="10223"/>
                  </a:cubicBezTo>
                  <a:cubicBezTo>
                    <a:pt x="16768" y="3677"/>
                    <a:pt x="25646" y="0"/>
                    <a:pt x="34903" y="0"/>
                  </a:cubicBezTo>
                  <a:close/>
                </a:path>
              </a:pathLst>
            </a:custGeom>
            <a:solidFill>
              <a:srgbClr val="8F6234"/>
            </a:solidFill>
          </p:spPr>
        </p:sp>
        <p:sp>
          <p:nvSpPr>
            <p:cNvPr name="TextBox 33" id="33"/>
            <p:cNvSpPr txBox="true"/>
            <p:nvPr/>
          </p:nvSpPr>
          <p:spPr>
            <a:xfrm>
              <a:off x="0" y="-47625"/>
              <a:ext cx="1181836" cy="663825"/>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9469581" y="6313323"/>
            <a:ext cx="476948" cy="476948"/>
          </a:xfrm>
          <a:custGeom>
            <a:avLst/>
            <a:gdLst/>
            <a:ahLst/>
            <a:cxnLst/>
            <a:rect r="r" b="b" t="t" l="l"/>
            <a:pathLst>
              <a:path h="476948" w="476948">
                <a:moveTo>
                  <a:pt x="0" y="0"/>
                </a:moveTo>
                <a:lnTo>
                  <a:pt x="476949" y="0"/>
                </a:lnTo>
                <a:lnTo>
                  <a:pt x="476949" y="476949"/>
                </a:lnTo>
                <a:lnTo>
                  <a:pt x="0" y="476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5743812" y="6884768"/>
            <a:ext cx="4252647" cy="1461089"/>
          </a:xfrm>
          <a:prstGeom prst="rect">
            <a:avLst/>
          </a:prstGeom>
        </p:spPr>
        <p:txBody>
          <a:bodyPr anchor="t" rtlCol="false" tIns="0" lIns="0" bIns="0" rIns="0">
            <a:spAutoFit/>
          </a:bodyPr>
          <a:lstStyle/>
          <a:p>
            <a:pPr algn="ctr">
              <a:lnSpc>
                <a:spcPts val="2924"/>
              </a:lnSpc>
              <a:spcBef>
                <a:spcPct val="0"/>
              </a:spcBef>
            </a:pPr>
            <a:r>
              <a:rPr lang="en-US" sz="2088">
                <a:solidFill>
                  <a:srgbClr val="FFF7EF"/>
                </a:solidFill>
                <a:latin typeface="Coco Gothic"/>
              </a:rPr>
              <a:t>Foster knowledge sharing and dissemination by enabling users to easily share summarized information </a:t>
            </a:r>
          </a:p>
        </p:txBody>
      </p:sp>
      <p:grpSp>
        <p:nvGrpSpPr>
          <p:cNvPr name="Group 36" id="36"/>
          <p:cNvGrpSpPr/>
          <p:nvPr/>
        </p:nvGrpSpPr>
        <p:grpSpPr>
          <a:xfrm rot="0">
            <a:off x="1000610" y="6466315"/>
            <a:ext cx="4202101" cy="2355144"/>
            <a:chOff x="0" y="0"/>
            <a:chExt cx="1119462" cy="627423"/>
          </a:xfrm>
        </p:grpSpPr>
        <p:sp>
          <p:nvSpPr>
            <p:cNvPr name="Freeform 37" id="37"/>
            <p:cNvSpPr/>
            <p:nvPr/>
          </p:nvSpPr>
          <p:spPr>
            <a:xfrm flipH="false" flipV="false" rot="0">
              <a:off x="0" y="0"/>
              <a:ext cx="1119462" cy="627423"/>
            </a:xfrm>
            <a:custGeom>
              <a:avLst/>
              <a:gdLst/>
              <a:ahLst/>
              <a:cxnLst/>
              <a:rect r="r" b="b" t="t" l="l"/>
              <a:pathLst>
                <a:path h="627423" w="1119462">
                  <a:moveTo>
                    <a:pt x="36848" y="0"/>
                  </a:moveTo>
                  <a:lnTo>
                    <a:pt x="1082614" y="0"/>
                  </a:lnTo>
                  <a:cubicBezTo>
                    <a:pt x="1102965" y="0"/>
                    <a:pt x="1119462" y="16497"/>
                    <a:pt x="1119462" y="36848"/>
                  </a:cubicBezTo>
                  <a:lnTo>
                    <a:pt x="1119462" y="590575"/>
                  </a:lnTo>
                  <a:cubicBezTo>
                    <a:pt x="1119462" y="600348"/>
                    <a:pt x="1115580" y="609720"/>
                    <a:pt x="1108670" y="616630"/>
                  </a:cubicBezTo>
                  <a:cubicBezTo>
                    <a:pt x="1101759" y="623541"/>
                    <a:pt x="1092387" y="627423"/>
                    <a:pt x="1082614" y="627423"/>
                  </a:cubicBezTo>
                  <a:lnTo>
                    <a:pt x="36848" y="627423"/>
                  </a:lnTo>
                  <a:cubicBezTo>
                    <a:pt x="16497" y="627423"/>
                    <a:pt x="0" y="610926"/>
                    <a:pt x="0" y="590575"/>
                  </a:cubicBezTo>
                  <a:lnTo>
                    <a:pt x="0" y="36848"/>
                  </a:lnTo>
                  <a:cubicBezTo>
                    <a:pt x="0" y="16497"/>
                    <a:pt x="16497" y="0"/>
                    <a:pt x="36848" y="0"/>
                  </a:cubicBezTo>
                  <a:close/>
                </a:path>
              </a:pathLst>
            </a:custGeom>
            <a:solidFill>
              <a:srgbClr val="8F6234"/>
            </a:solidFill>
          </p:spPr>
        </p:sp>
        <p:sp>
          <p:nvSpPr>
            <p:cNvPr name="TextBox 38" id="38"/>
            <p:cNvSpPr txBox="true"/>
            <p:nvPr/>
          </p:nvSpPr>
          <p:spPr>
            <a:xfrm>
              <a:off x="0" y="-47625"/>
              <a:ext cx="1119462" cy="675048"/>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4469201" y="6273790"/>
            <a:ext cx="476948" cy="476948"/>
          </a:xfrm>
          <a:custGeom>
            <a:avLst/>
            <a:gdLst/>
            <a:ahLst/>
            <a:cxnLst/>
            <a:rect r="r" b="b" t="t" l="l"/>
            <a:pathLst>
              <a:path h="476948" w="476948">
                <a:moveTo>
                  <a:pt x="0" y="0"/>
                </a:moveTo>
                <a:lnTo>
                  <a:pt x="476949" y="0"/>
                </a:lnTo>
                <a:lnTo>
                  <a:pt x="476949" y="476948"/>
                </a:lnTo>
                <a:lnTo>
                  <a:pt x="0" y="476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0" id="40"/>
          <p:cNvSpPr txBox="true"/>
          <p:nvPr/>
        </p:nvSpPr>
        <p:spPr>
          <a:xfrm rot="0">
            <a:off x="1604265" y="6931635"/>
            <a:ext cx="2994792" cy="1425484"/>
          </a:xfrm>
          <a:prstGeom prst="rect">
            <a:avLst/>
          </a:prstGeom>
        </p:spPr>
        <p:txBody>
          <a:bodyPr anchor="t" rtlCol="false" tIns="0" lIns="0" bIns="0" rIns="0">
            <a:spAutoFit/>
          </a:bodyPr>
          <a:lstStyle/>
          <a:p>
            <a:pPr algn="ctr">
              <a:lnSpc>
                <a:spcPts val="2805"/>
              </a:lnSpc>
              <a:spcBef>
                <a:spcPct val="0"/>
              </a:spcBef>
            </a:pPr>
            <a:r>
              <a:rPr lang="en-US" sz="2003">
                <a:solidFill>
                  <a:srgbClr val="FFF7EF"/>
                </a:solidFill>
                <a:latin typeface="Coco Gothic"/>
              </a:rPr>
              <a:t>Maintain high standards of quality and accuracy in the generated summaries </a:t>
            </a:r>
          </a:p>
        </p:txBody>
      </p:sp>
      <p:sp>
        <p:nvSpPr>
          <p:cNvPr name="Freeform 41" id="41"/>
          <p:cNvSpPr/>
          <p:nvPr/>
        </p:nvSpPr>
        <p:spPr>
          <a:xfrm flipH="false" flipV="false" rot="-6698292">
            <a:off x="10660452" y="5976303"/>
            <a:ext cx="1380740" cy="594973"/>
          </a:xfrm>
          <a:custGeom>
            <a:avLst/>
            <a:gdLst/>
            <a:ahLst/>
            <a:cxnLst/>
            <a:rect r="r" b="b" t="t" l="l"/>
            <a:pathLst>
              <a:path h="594973" w="1380740">
                <a:moveTo>
                  <a:pt x="0" y="0"/>
                </a:moveTo>
                <a:lnTo>
                  <a:pt x="1380740" y="0"/>
                </a:lnTo>
                <a:lnTo>
                  <a:pt x="1380740"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2811967">
            <a:off x="16693207" y="4369987"/>
            <a:ext cx="1380740" cy="594973"/>
          </a:xfrm>
          <a:custGeom>
            <a:avLst/>
            <a:gdLst/>
            <a:ahLst/>
            <a:cxnLst/>
            <a:rect r="r" b="b" t="t" l="l"/>
            <a:pathLst>
              <a:path h="594973" w="1380740">
                <a:moveTo>
                  <a:pt x="0" y="0"/>
                </a:moveTo>
                <a:lnTo>
                  <a:pt x="1380739" y="0"/>
                </a:lnTo>
                <a:lnTo>
                  <a:pt x="1380739" y="594973"/>
                </a:lnTo>
                <a:lnTo>
                  <a:pt x="0" y="5949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14282654" y="5972953"/>
            <a:ext cx="1320252" cy="1409978"/>
          </a:xfrm>
          <a:custGeom>
            <a:avLst/>
            <a:gdLst/>
            <a:ahLst/>
            <a:cxnLst/>
            <a:rect r="r" b="b" t="t" l="l"/>
            <a:pathLst>
              <a:path h="1409978" w="1320252">
                <a:moveTo>
                  <a:pt x="0" y="0"/>
                </a:moveTo>
                <a:lnTo>
                  <a:pt x="1320252" y="0"/>
                </a:lnTo>
                <a:lnTo>
                  <a:pt x="1320252" y="1409977"/>
                </a:lnTo>
                <a:lnTo>
                  <a:pt x="0" y="14099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true" flipV="false" rot="0">
            <a:off x="17072975" y="7677714"/>
            <a:ext cx="559764" cy="597806"/>
          </a:xfrm>
          <a:custGeom>
            <a:avLst/>
            <a:gdLst/>
            <a:ahLst/>
            <a:cxnLst/>
            <a:rect r="r" b="b" t="t" l="l"/>
            <a:pathLst>
              <a:path h="597806" w="559764">
                <a:moveTo>
                  <a:pt x="559764" y="0"/>
                </a:moveTo>
                <a:lnTo>
                  <a:pt x="0" y="0"/>
                </a:lnTo>
                <a:lnTo>
                  <a:pt x="0" y="597807"/>
                </a:lnTo>
                <a:lnTo>
                  <a:pt x="559764" y="597807"/>
                </a:lnTo>
                <a:lnTo>
                  <a:pt x="55976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11115004" y="4207583"/>
            <a:ext cx="559764" cy="597806"/>
          </a:xfrm>
          <a:custGeom>
            <a:avLst/>
            <a:gdLst/>
            <a:ahLst/>
            <a:cxnLst/>
            <a:rect r="r" b="b" t="t" l="l"/>
            <a:pathLst>
              <a:path h="597806" w="559764">
                <a:moveTo>
                  <a:pt x="0" y="0"/>
                </a:moveTo>
                <a:lnTo>
                  <a:pt x="559764" y="0"/>
                </a:lnTo>
                <a:lnTo>
                  <a:pt x="559764" y="597807"/>
                </a:lnTo>
                <a:lnTo>
                  <a:pt x="0" y="5978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3112659" y="3385295"/>
            <a:ext cx="4484627" cy="44846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377381" y="1652749"/>
            <a:ext cx="4275928" cy="427592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938941" y="1269444"/>
            <a:ext cx="5320359" cy="7034129"/>
          </a:xfrm>
          <a:custGeom>
            <a:avLst/>
            <a:gdLst/>
            <a:ahLst/>
            <a:cxnLst/>
            <a:rect r="r" b="b" t="t" l="l"/>
            <a:pathLst>
              <a:path h="7034129" w="532035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419756"/>
            <a:ext cx="8926982" cy="2131056"/>
          </a:xfrm>
          <a:prstGeom prst="rect">
            <a:avLst/>
          </a:prstGeom>
        </p:spPr>
        <p:txBody>
          <a:bodyPr anchor="t" rtlCol="false" tIns="0" lIns="0" bIns="0" rIns="0">
            <a:spAutoFit/>
          </a:bodyPr>
          <a:lstStyle/>
          <a:p>
            <a:pPr algn="ctr">
              <a:lnSpc>
                <a:spcPts val="17464"/>
              </a:lnSpc>
              <a:spcBef>
                <a:spcPct val="0"/>
              </a:spcBef>
            </a:pPr>
            <a:r>
              <a:rPr lang="en-US" sz="12474">
                <a:solidFill>
                  <a:srgbClr val="8F6234"/>
                </a:solidFill>
                <a:latin typeface="League Gothic"/>
              </a:rPr>
              <a:t>METHODOLOGY</a:t>
            </a:r>
          </a:p>
        </p:txBody>
      </p:sp>
      <p:grpSp>
        <p:nvGrpSpPr>
          <p:cNvPr name="Group 14" id="14"/>
          <p:cNvGrpSpPr/>
          <p:nvPr/>
        </p:nvGrpSpPr>
        <p:grpSpPr>
          <a:xfrm rot="0">
            <a:off x="662640" y="2550812"/>
            <a:ext cx="10368992" cy="5283961"/>
            <a:chOff x="0" y="0"/>
            <a:chExt cx="2762355" cy="1407676"/>
          </a:xfrm>
        </p:grpSpPr>
        <p:sp>
          <p:nvSpPr>
            <p:cNvPr name="Freeform 15" id="15"/>
            <p:cNvSpPr/>
            <p:nvPr/>
          </p:nvSpPr>
          <p:spPr>
            <a:xfrm flipH="false" flipV="false" rot="0">
              <a:off x="0" y="0"/>
              <a:ext cx="2762355" cy="1407676"/>
            </a:xfrm>
            <a:custGeom>
              <a:avLst/>
              <a:gdLst/>
              <a:ahLst/>
              <a:cxnLst/>
              <a:rect r="r" b="b" t="t" l="l"/>
              <a:pathLst>
                <a:path h="1407676" w="2762355">
                  <a:moveTo>
                    <a:pt x="14933" y="0"/>
                  </a:moveTo>
                  <a:lnTo>
                    <a:pt x="2747422" y="0"/>
                  </a:lnTo>
                  <a:cubicBezTo>
                    <a:pt x="2755669" y="0"/>
                    <a:pt x="2762355" y="6686"/>
                    <a:pt x="2762355" y="14933"/>
                  </a:cubicBezTo>
                  <a:lnTo>
                    <a:pt x="2762355" y="1392743"/>
                  </a:lnTo>
                  <a:cubicBezTo>
                    <a:pt x="2762355" y="1396703"/>
                    <a:pt x="2760781" y="1400501"/>
                    <a:pt x="2757981" y="1403302"/>
                  </a:cubicBezTo>
                  <a:cubicBezTo>
                    <a:pt x="2755181" y="1406102"/>
                    <a:pt x="2751382" y="1407676"/>
                    <a:pt x="2747422" y="1407676"/>
                  </a:cubicBezTo>
                  <a:lnTo>
                    <a:pt x="14933" y="1407676"/>
                  </a:lnTo>
                  <a:cubicBezTo>
                    <a:pt x="10972" y="1407676"/>
                    <a:pt x="7174" y="1406102"/>
                    <a:pt x="4374" y="1403302"/>
                  </a:cubicBezTo>
                  <a:cubicBezTo>
                    <a:pt x="1573" y="1400501"/>
                    <a:pt x="0" y="1396703"/>
                    <a:pt x="0" y="1392743"/>
                  </a:cubicBezTo>
                  <a:lnTo>
                    <a:pt x="0" y="14933"/>
                  </a:lnTo>
                  <a:cubicBezTo>
                    <a:pt x="0" y="10972"/>
                    <a:pt x="1573" y="7174"/>
                    <a:pt x="4374" y="4374"/>
                  </a:cubicBezTo>
                  <a:cubicBezTo>
                    <a:pt x="7174" y="1573"/>
                    <a:pt x="10972" y="0"/>
                    <a:pt x="14933" y="0"/>
                  </a:cubicBezTo>
                  <a:close/>
                </a:path>
              </a:pathLst>
            </a:custGeom>
            <a:solidFill>
              <a:srgbClr val="1E302C"/>
            </a:solidFill>
          </p:spPr>
        </p:sp>
        <p:sp>
          <p:nvSpPr>
            <p:cNvPr name="TextBox 16" id="16"/>
            <p:cNvSpPr txBox="true"/>
            <p:nvPr/>
          </p:nvSpPr>
          <p:spPr>
            <a:xfrm>
              <a:off x="0" y="-114300"/>
              <a:ext cx="2762355" cy="1521976"/>
            </a:xfrm>
            <a:prstGeom prst="rect">
              <a:avLst/>
            </a:prstGeom>
          </p:spPr>
          <p:txBody>
            <a:bodyPr anchor="ctr" rtlCol="false" tIns="50800" lIns="50800" bIns="50800" rIns="50800"/>
            <a:lstStyle/>
            <a:p>
              <a:pPr marL="971550" indent="-485775" lvl="1">
                <a:lnSpc>
                  <a:spcPts val="6299"/>
                </a:lnSpc>
                <a:buFont typeface="Arial"/>
                <a:buChar char="•"/>
              </a:pPr>
              <a:r>
                <a:rPr lang="en-US" sz="4500">
                  <a:solidFill>
                    <a:srgbClr val="FFFFFF"/>
                  </a:solidFill>
                  <a:latin typeface="Coco Gothic Bold"/>
                </a:rPr>
                <a:t>Research and Planning</a:t>
              </a:r>
            </a:p>
            <a:p>
              <a:pPr marL="971550" indent="-485775" lvl="1">
                <a:lnSpc>
                  <a:spcPts val="6299"/>
                </a:lnSpc>
                <a:buFont typeface="Arial"/>
                <a:buChar char="•"/>
              </a:pPr>
              <a:r>
                <a:rPr lang="en-US" sz="4500">
                  <a:solidFill>
                    <a:srgbClr val="FFFFFF"/>
                  </a:solidFill>
                  <a:latin typeface="Coco Gothic Bold"/>
                </a:rPr>
                <a:t>Design and Development</a:t>
              </a:r>
            </a:p>
            <a:p>
              <a:pPr marL="971550" indent="-485775" lvl="1">
                <a:lnSpc>
                  <a:spcPts val="6299"/>
                </a:lnSpc>
                <a:buFont typeface="Arial"/>
                <a:buChar char="•"/>
              </a:pPr>
              <a:r>
                <a:rPr lang="en-US" sz="4500">
                  <a:solidFill>
                    <a:srgbClr val="FFFFFF"/>
                  </a:solidFill>
                  <a:latin typeface="Coco Gothic Bold"/>
                </a:rPr>
                <a:t>Content Creation and Curation</a:t>
              </a:r>
            </a:p>
            <a:p>
              <a:pPr marL="971550" indent="-485775" lvl="1">
                <a:lnSpc>
                  <a:spcPts val="6299"/>
                </a:lnSpc>
                <a:buFont typeface="Arial"/>
                <a:buChar char="•"/>
              </a:pPr>
              <a:r>
                <a:rPr lang="en-US" sz="4500">
                  <a:solidFill>
                    <a:srgbClr val="FFFFFF"/>
                  </a:solidFill>
                  <a:latin typeface="Coco Gothic Bold"/>
                </a:rPr>
                <a:t>Testing and Quality Assurance</a:t>
              </a:r>
            </a:p>
          </p:txBody>
        </p:sp>
      </p:grpSp>
      <p:sp>
        <p:nvSpPr>
          <p:cNvPr name="Freeform 17" id="17"/>
          <p:cNvSpPr/>
          <p:nvPr/>
        </p:nvSpPr>
        <p:spPr>
          <a:xfrm flipH="false" flipV="false" rot="1903489">
            <a:off x="15712399" y="2536959"/>
            <a:ext cx="1980059" cy="853226"/>
          </a:xfrm>
          <a:custGeom>
            <a:avLst/>
            <a:gdLst/>
            <a:ahLst/>
            <a:cxnLst/>
            <a:rect r="r" b="b" t="t" l="l"/>
            <a:pathLst>
              <a:path h="853226" w="1980059">
                <a:moveTo>
                  <a:pt x="0" y="0"/>
                </a:moveTo>
                <a:lnTo>
                  <a:pt x="1980059" y="0"/>
                </a:lnTo>
                <a:lnTo>
                  <a:pt x="1980059" y="853225"/>
                </a:lnTo>
                <a:lnTo>
                  <a:pt x="0" y="853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11540084" y="1436676"/>
            <a:ext cx="1572574" cy="1679448"/>
          </a:xfrm>
          <a:custGeom>
            <a:avLst/>
            <a:gdLst/>
            <a:ahLst/>
            <a:cxnLst/>
            <a:rect r="r" b="b" t="t" l="l"/>
            <a:pathLst>
              <a:path h="1679448" w="1572574">
                <a:moveTo>
                  <a:pt x="1572575" y="0"/>
                </a:moveTo>
                <a:lnTo>
                  <a:pt x="0" y="0"/>
                </a:lnTo>
                <a:lnTo>
                  <a:pt x="0" y="1679448"/>
                </a:lnTo>
                <a:lnTo>
                  <a:pt x="1572575" y="1679448"/>
                </a:lnTo>
                <a:lnTo>
                  <a:pt x="15725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314203" y="1392780"/>
            <a:ext cx="643585" cy="687324"/>
          </a:xfrm>
          <a:custGeom>
            <a:avLst/>
            <a:gdLst/>
            <a:ahLst/>
            <a:cxnLst/>
            <a:rect r="r" b="b" t="t" l="l"/>
            <a:pathLst>
              <a:path h="687324" w="643585">
                <a:moveTo>
                  <a:pt x="0" y="0"/>
                </a:moveTo>
                <a:lnTo>
                  <a:pt x="643586" y="0"/>
                </a:lnTo>
                <a:lnTo>
                  <a:pt x="643586"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2871760" y="7147449"/>
            <a:ext cx="643585" cy="687324"/>
          </a:xfrm>
          <a:custGeom>
            <a:avLst/>
            <a:gdLst/>
            <a:ahLst/>
            <a:cxnLst/>
            <a:rect r="r" b="b" t="t" l="l"/>
            <a:pathLst>
              <a:path h="687324" w="643585">
                <a:moveTo>
                  <a:pt x="0" y="0"/>
                </a:moveTo>
                <a:lnTo>
                  <a:pt x="643585" y="0"/>
                </a:lnTo>
                <a:lnTo>
                  <a:pt x="643585"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sp>
        <p:nvSpPr>
          <p:cNvPr name="Freeform 2" id="2"/>
          <p:cNvSpPr/>
          <p:nvPr/>
        </p:nvSpPr>
        <p:spPr>
          <a:xfrm flipH="false" flipV="false" rot="0">
            <a:off x="267331" y="2637146"/>
            <a:ext cx="17789232" cy="5022842"/>
          </a:xfrm>
          <a:custGeom>
            <a:avLst/>
            <a:gdLst/>
            <a:ahLst/>
            <a:cxnLst/>
            <a:rect r="r" b="b" t="t" l="l"/>
            <a:pathLst>
              <a:path h="5022842" w="17789232">
                <a:moveTo>
                  <a:pt x="0" y="0"/>
                </a:moveTo>
                <a:lnTo>
                  <a:pt x="17789232" y="0"/>
                </a:lnTo>
                <a:lnTo>
                  <a:pt x="17789232" y="5022842"/>
                </a:lnTo>
                <a:lnTo>
                  <a:pt x="0" y="5022842"/>
                </a:lnTo>
                <a:lnTo>
                  <a:pt x="0" y="0"/>
                </a:lnTo>
                <a:close/>
              </a:path>
            </a:pathLst>
          </a:custGeom>
          <a:blipFill>
            <a:blip r:embed="rId2"/>
            <a:stretch>
              <a:fillRect l="0" t="0" r="0" b="0"/>
            </a:stretch>
          </a:blipFill>
        </p:spPr>
      </p:sp>
      <p:grpSp>
        <p:nvGrpSpPr>
          <p:cNvPr name="Group 3" id="3"/>
          <p:cNvGrpSpPr/>
          <p:nvPr/>
        </p:nvGrpSpPr>
        <p:grpSpPr>
          <a:xfrm rot="0">
            <a:off x="-557510" y="9053545"/>
            <a:ext cx="19403020" cy="2466909"/>
            <a:chOff x="0" y="0"/>
            <a:chExt cx="5110260" cy="649721"/>
          </a:xfrm>
        </p:grpSpPr>
        <p:sp>
          <p:nvSpPr>
            <p:cNvPr name="Freeform 4" id="4"/>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5" id="5"/>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sp>
        <p:nvSpPr>
          <p:cNvPr name="TextBox 7" id="7"/>
          <p:cNvSpPr txBox="true"/>
          <p:nvPr/>
        </p:nvSpPr>
        <p:spPr>
          <a:xfrm rot="0">
            <a:off x="4698456" y="101052"/>
            <a:ext cx="8926982" cy="2131056"/>
          </a:xfrm>
          <a:prstGeom prst="rect">
            <a:avLst/>
          </a:prstGeom>
        </p:spPr>
        <p:txBody>
          <a:bodyPr anchor="t" rtlCol="false" tIns="0" lIns="0" bIns="0" rIns="0">
            <a:spAutoFit/>
          </a:bodyPr>
          <a:lstStyle/>
          <a:p>
            <a:pPr algn="ctr">
              <a:lnSpc>
                <a:spcPts val="17464"/>
              </a:lnSpc>
              <a:spcBef>
                <a:spcPct val="0"/>
              </a:spcBef>
            </a:pPr>
            <a:r>
              <a:rPr lang="en-US" sz="12474">
                <a:solidFill>
                  <a:srgbClr val="8F6234"/>
                </a:solidFill>
                <a:latin typeface="League Gothic"/>
              </a:rPr>
              <a:t>MODEL TRAINING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2506855" y="2162571"/>
            <a:ext cx="3682523" cy="36825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4456275"/>
            <a:ext cx="2694390" cy="26943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094547" y="4570575"/>
            <a:ext cx="2094831" cy="20948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2510966"/>
            <a:ext cx="2094831" cy="20948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623342" y="2166945"/>
            <a:ext cx="4087882" cy="3411523"/>
          </a:xfrm>
          <a:custGeom>
            <a:avLst/>
            <a:gdLst/>
            <a:ahLst/>
            <a:cxnLst/>
            <a:rect r="r" b="b" t="t" l="l"/>
            <a:pathLst>
              <a:path h="3411523" w="4087882">
                <a:moveTo>
                  <a:pt x="0" y="0"/>
                </a:moveTo>
                <a:lnTo>
                  <a:pt x="4087881" y="0"/>
                </a:lnTo>
                <a:lnTo>
                  <a:pt x="4087881" y="3411523"/>
                </a:lnTo>
                <a:lnTo>
                  <a:pt x="0" y="34115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013975" y="-196608"/>
            <a:ext cx="15430212" cy="1973857"/>
          </a:xfrm>
          <a:prstGeom prst="rect">
            <a:avLst/>
          </a:prstGeom>
        </p:spPr>
        <p:txBody>
          <a:bodyPr anchor="t" rtlCol="false" tIns="0" lIns="0" bIns="0" rIns="0">
            <a:spAutoFit/>
          </a:bodyPr>
          <a:lstStyle/>
          <a:p>
            <a:pPr algn="ctr">
              <a:lnSpc>
                <a:spcPts val="16104"/>
              </a:lnSpc>
              <a:spcBef>
                <a:spcPct val="0"/>
              </a:spcBef>
            </a:pPr>
            <a:r>
              <a:rPr lang="en-US" sz="11503">
                <a:solidFill>
                  <a:srgbClr val="8F6234"/>
                </a:solidFill>
                <a:latin typeface="League Gothic"/>
              </a:rPr>
              <a:t>EXPECTED OUTCOMES</a:t>
            </a:r>
          </a:p>
        </p:txBody>
      </p:sp>
      <p:sp>
        <p:nvSpPr>
          <p:cNvPr name="Freeform 20" id="20"/>
          <p:cNvSpPr/>
          <p:nvPr/>
        </p:nvSpPr>
        <p:spPr>
          <a:xfrm flipH="false" flipV="false" rot="0">
            <a:off x="6932880" y="1920124"/>
            <a:ext cx="697868" cy="697868"/>
          </a:xfrm>
          <a:custGeom>
            <a:avLst/>
            <a:gdLst/>
            <a:ahLst/>
            <a:cxnLst/>
            <a:rect r="r" b="b" t="t" l="l"/>
            <a:pathLst>
              <a:path h="697868" w="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7903045" y="1676922"/>
            <a:ext cx="9026385" cy="2083709"/>
            <a:chOff x="0" y="0"/>
            <a:chExt cx="4832190" cy="1115494"/>
          </a:xfrm>
        </p:grpSpPr>
        <p:sp>
          <p:nvSpPr>
            <p:cNvPr name="Freeform 22" id="22"/>
            <p:cNvSpPr/>
            <p:nvPr/>
          </p:nvSpPr>
          <p:spPr>
            <a:xfrm flipH="false" flipV="false" rot="0">
              <a:off x="0" y="0"/>
              <a:ext cx="4832190" cy="1115494"/>
            </a:xfrm>
            <a:custGeom>
              <a:avLst/>
              <a:gdLst/>
              <a:ahLst/>
              <a:cxnLst/>
              <a:rect r="r" b="b" t="t" l="l"/>
              <a:pathLst>
                <a:path h="1115494" w="4832190">
                  <a:moveTo>
                    <a:pt x="4628990" y="0"/>
                  </a:moveTo>
                  <a:cubicBezTo>
                    <a:pt x="4741214" y="0"/>
                    <a:pt x="4832190" y="249712"/>
                    <a:pt x="4832190" y="557747"/>
                  </a:cubicBezTo>
                  <a:cubicBezTo>
                    <a:pt x="4832190" y="865782"/>
                    <a:pt x="4741214" y="1115494"/>
                    <a:pt x="4628990" y="1115494"/>
                  </a:cubicBezTo>
                  <a:lnTo>
                    <a:pt x="203200" y="1115494"/>
                  </a:lnTo>
                  <a:cubicBezTo>
                    <a:pt x="90976" y="1115494"/>
                    <a:pt x="0" y="865782"/>
                    <a:pt x="0" y="557747"/>
                  </a:cubicBezTo>
                  <a:cubicBezTo>
                    <a:pt x="0" y="249712"/>
                    <a:pt x="90976" y="0"/>
                    <a:pt x="203200" y="0"/>
                  </a:cubicBezTo>
                  <a:close/>
                </a:path>
              </a:pathLst>
            </a:custGeom>
            <a:solidFill>
              <a:srgbClr val="FFF7EF"/>
            </a:solidFill>
            <a:ln w="19050" cap="sq">
              <a:solidFill>
                <a:srgbClr val="8F6234"/>
              </a:solidFill>
              <a:prstDash val="solid"/>
              <a:miter/>
            </a:ln>
          </p:spPr>
        </p:sp>
        <p:sp>
          <p:nvSpPr>
            <p:cNvPr name="TextBox 23" id="23"/>
            <p:cNvSpPr txBox="true"/>
            <p:nvPr/>
          </p:nvSpPr>
          <p:spPr>
            <a:xfrm>
              <a:off x="0" y="-57150"/>
              <a:ext cx="4832190" cy="1172644"/>
            </a:xfrm>
            <a:prstGeom prst="rect">
              <a:avLst/>
            </a:prstGeom>
          </p:spPr>
          <p:txBody>
            <a:bodyPr anchor="ctr" rtlCol="false" tIns="50800" lIns="50800" bIns="50800" rIns="50800"/>
            <a:lstStyle/>
            <a:p>
              <a:pPr algn="ctr">
                <a:lnSpc>
                  <a:spcPts val="2939"/>
                </a:lnSpc>
              </a:pPr>
              <a:r>
                <a:rPr lang="en-US" sz="2099">
                  <a:solidFill>
                    <a:srgbClr val="8F6234"/>
                  </a:solidFill>
                  <a:latin typeface="Coco Gothic Bold"/>
                </a:rPr>
                <a:t>Improved Accessibility:</a:t>
              </a:r>
              <a:r>
                <a:rPr lang="en-US" sz="2099">
                  <a:solidFill>
                    <a:srgbClr val="8F6234"/>
                  </a:solidFill>
                  <a:latin typeface="Coco Gothic"/>
                </a:rPr>
                <a:t> The tool will enable users in offline environments to access and comprehend textual information from a variety of sources, thereby overcoming barriers to information access and fostering knowledge dissemination.</a:t>
              </a:r>
            </a:p>
            <a:p>
              <a:pPr algn="ctr">
                <a:lnSpc>
                  <a:spcPts val="2659"/>
                </a:lnSpc>
              </a:pPr>
            </a:p>
          </p:txBody>
        </p:sp>
      </p:grpSp>
      <p:sp>
        <p:nvSpPr>
          <p:cNvPr name="Freeform 24" id="24"/>
          <p:cNvSpPr/>
          <p:nvPr/>
        </p:nvSpPr>
        <p:spPr>
          <a:xfrm flipH="false" flipV="false" rot="0">
            <a:off x="6913279" y="4676116"/>
            <a:ext cx="697868" cy="697868"/>
          </a:xfrm>
          <a:custGeom>
            <a:avLst/>
            <a:gdLst/>
            <a:ahLst/>
            <a:cxnLst/>
            <a:rect r="r" b="b" t="t" l="l"/>
            <a:pathLst>
              <a:path h="697868" w="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7908691" y="4208307"/>
            <a:ext cx="9020739" cy="1948504"/>
            <a:chOff x="0" y="0"/>
            <a:chExt cx="4453300" cy="961925"/>
          </a:xfrm>
        </p:grpSpPr>
        <p:sp>
          <p:nvSpPr>
            <p:cNvPr name="Freeform 26" id="26"/>
            <p:cNvSpPr/>
            <p:nvPr/>
          </p:nvSpPr>
          <p:spPr>
            <a:xfrm flipH="false" flipV="false" rot="0">
              <a:off x="0" y="0"/>
              <a:ext cx="4453300" cy="961925"/>
            </a:xfrm>
            <a:custGeom>
              <a:avLst/>
              <a:gdLst/>
              <a:ahLst/>
              <a:cxnLst/>
              <a:rect r="r" b="b" t="t" l="l"/>
              <a:pathLst>
                <a:path h="961925" w="4453300">
                  <a:moveTo>
                    <a:pt x="4250100" y="0"/>
                  </a:moveTo>
                  <a:cubicBezTo>
                    <a:pt x="4362324" y="0"/>
                    <a:pt x="4453300" y="215334"/>
                    <a:pt x="4453300" y="480963"/>
                  </a:cubicBezTo>
                  <a:cubicBezTo>
                    <a:pt x="4453300" y="746591"/>
                    <a:pt x="4362324" y="961925"/>
                    <a:pt x="4250100" y="961925"/>
                  </a:cubicBezTo>
                  <a:lnTo>
                    <a:pt x="203200" y="961925"/>
                  </a:lnTo>
                  <a:cubicBezTo>
                    <a:pt x="90976" y="961925"/>
                    <a:pt x="0" y="746591"/>
                    <a:pt x="0" y="480963"/>
                  </a:cubicBezTo>
                  <a:cubicBezTo>
                    <a:pt x="0" y="215334"/>
                    <a:pt x="90976" y="0"/>
                    <a:pt x="203200" y="0"/>
                  </a:cubicBezTo>
                  <a:close/>
                </a:path>
              </a:pathLst>
            </a:custGeom>
            <a:solidFill>
              <a:srgbClr val="FFF7EF"/>
            </a:solidFill>
            <a:ln w="19050" cap="sq">
              <a:solidFill>
                <a:srgbClr val="8F6234"/>
              </a:solidFill>
              <a:prstDash val="solid"/>
              <a:miter/>
            </a:ln>
          </p:spPr>
        </p:sp>
        <p:sp>
          <p:nvSpPr>
            <p:cNvPr name="TextBox 27" id="27"/>
            <p:cNvSpPr txBox="true"/>
            <p:nvPr/>
          </p:nvSpPr>
          <p:spPr>
            <a:xfrm>
              <a:off x="0" y="-57150"/>
              <a:ext cx="4453300" cy="1019075"/>
            </a:xfrm>
            <a:prstGeom prst="rect">
              <a:avLst/>
            </a:prstGeom>
          </p:spPr>
          <p:txBody>
            <a:bodyPr anchor="ctr" rtlCol="false" tIns="50800" lIns="50800" bIns="50800" rIns="50800"/>
            <a:lstStyle/>
            <a:p>
              <a:pPr algn="ctr">
                <a:lnSpc>
                  <a:spcPts val="2939"/>
                </a:lnSpc>
              </a:pPr>
              <a:r>
                <a:rPr lang="en-US" sz="2099">
                  <a:solidFill>
                    <a:srgbClr val="8F6234"/>
                  </a:solidFill>
                  <a:latin typeface="Coco Gothic Bold"/>
                </a:rPr>
                <a:t> Research Advancement:</a:t>
              </a:r>
              <a:r>
                <a:rPr lang="en-US" sz="2099">
                  <a:solidFill>
                    <a:srgbClr val="8F6234"/>
                  </a:solidFill>
                  <a:latin typeface="Coco Gothic"/>
                </a:rPr>
                <a:t> Researchers and scholars will benefit from the tool's ability to summarize scientific and technical documents, enabling them to quickly review relevant literature and stay up-to-date with advancements in their fields.</a:t>
              </a:r>
            </a:p>
          </p:txBody>
        </p:sp>
      </p:grpSp>
      <p:sp>
        <p:nvSpPr>
          <p:cNvPr name="Freeform 28" id="28"/>
          <p:cNvSpPr/>
          <p:nvPr/>
        </p:nvSpPr>
        <p:spPr>
          <a:xfrm flipH="false" flipV="false" rot="0">
            <a:off x="6913279" y="6729504"/>
            <a:ext cx="697868" cy="697868"/>
          </a:xfrm>
          <a:custGeom>
            <a:avLst/>
            <a:gdLst/>
            <a:ahLst/>
            <a:cxnLst/>
            <a:rect r="r" b="b" t="t" l="l"/>
            <a:pathLst>
              <a:path h="697868" w="697868">
                <a:moveTo>
                  <a:pt x="0" y="0"/>
                </a:moveTo>
                <a:lnTo>
                  <a:pt x="697868" y="0"/>
                </a:lnTo>
                <a:lnTo>
                  <a:pt x="697868" y="697868"/>
                </a:lnTo>
                <a:lnTo>
                  <a:pt x="0" y="697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9" id="29"/>
          <p:cNvGrpSpPr/>
          <p:nvPr/>
        </p:nvGrpSpPr>
        <p:grpSpPr>
          <a:xfrm rot="0">
            <a:off x="7903045" y="6604486"/>
            <a:ext cx="9026385" cy="1842789"/>
            <a:chOff x="0" y="0"/>
            <a:chExt cx="5256469" cy="1073139"/>
          </a:xfrm>
        </p:grpSpPr>
        <p:sp>
          <p:nvSpPr>
            <p:cNvPr name="Freeform 30" id="30"/>
            <p:cNvSpPr/>
            <p:nvPr/>
          </p:nvSpPr>
          <p:spPr>
            <a:xfrm flipH="false" flipV="false" rot="0">
              <a:off x="0" y="0"/>
              <a:ext cx="5256469" cy="1073139"/>
            </a:xfrm>
            <a:custGeom>
              <a:avLst/>
              <a:gdLst/>
              <a:ahLst/>
              <a:cxnLst/>
              <a:rect r="r" b="b" t="t" l="l"/>
              <a:pathLst>
                <a:path h="1073139" w="5256469">
                  <a:moveTo>
                    <a:pt x="5053269" y="0"/>
                  </a:moveTo>
                  <a:cubicBezTo>
                    <a:pt x="5165493" y="0"/>
                    <a:pt x="5256469" y="240230"/>
                    <a:pt x="5256469" y="536569"/>
                  </a:cubicBezTo>
                  <a:cubicBezTo>
                    <a:pt x="5256469" y="832908"/>
                    <a:pt x="5165493" y="1073139"/>
                    <a:pt x="5053269" y="1073139"/>
                  </a:cubicBezTo>
                  <a:lnTo>
                    <a:pt x="203200" y="1073139"/>
                  </a:lnTo>
                  <a:cubicBezTo>
                    <a:pt x="90976" y="1073139"/>
                    <a:pt x="0" y="832908"/>
                    <a:pt x="0" y="536569"/>
                  </a:cubicBezTo>
                  <a:cubicBezTo>
                    <a:pt x="0" y="240230"/>
                    <a:pt x="90976" y="0"/>
                    <a:pt x="203200" y="0"/>
                  </a:cubicBezTo>
                  <a:close/>
                </a:path>
              </a:pathLst>
            </a:custGeom>
            <a:solidFill>
              <a:srgbClr val="FFF7EF"/>
            </a:solidFill>
            <a:ln w="19050" cap="sq">
              <a:solidFill>
                <a:srgbClr val="8F6234"/>
              </a:solidFill>
              <a:prstDash val="solid"/>
              <a:miter/>
            </a:ln>
          </p:spPr>
        </p:sp>
        <p:sp>
          <p:nvSpPr>
            <p:cNvPr name="TextBox 31" id="31"/>
            <p:cNvSpPr txBox="true"/>
            <p:nvPr/>
          </p:nvSpPr>
          <p:spPr>
            <a:xfrm>
              <a:off x="0" y="-47625"/>
              <a:ext cx="5256469" cy="1120764"/>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8162090" y="6752451"/>
            <a:ext cx="8513939" cy="1489710"/>
          </a:xfrm>
          <a:prstGeom prst="rect">
            <a:avLst/>
          </a:prstGeom>
        </p:spPr>
        <p:txBody>
          <a:bodyPr anchor="t" rtlCol="false" tIns="0" lIns="0" bIns="0" rIns="0">
            <a:spAutoFit/>
          </a:bodyPr>
          <a:lstStyle/>
          <a:p>
            <a:pPr>
              <a:lnSpc>
                <a:spcPts val="2940"/>
              </a:lnSpc>
              <a:spcBef>
                <a:spcPct val="0"/>
              </a:spcBef>
            </a:pPr>
            <a:r>
              <a:rPr lang="en-US" sz="2100">
                <a:solidFill>
                  <a:srgbClr val="8F6234"/>
                </a:solidFill>
                <a:latin typeface="Coco Gothic Bold"/>
              </a:rPr>
              <a:t>Educational Impact: </a:t>
            </a:r>
            <a:r>
              <a:rPr lang="en-US" sz="2100">
                <a:solidFill>
                  <a:srgbClr val="8F6234"/>
                </a:solidFill>
                <a:latin typeface="Coco Gothic"/>
              </a:rPr>
              <a:t>The tool will support offline learning initiatives by providing students and educators with access to educational resources and research materials, fostering a conducive environment for learning and academic growth</a:t>
            </a:r>
          </a:p>
        </p:txBody>
      </p:sp>
      <p:sp>
        <p:nvSpPr>
          <p:cNvPr name="Freeform 33" id="33"/>
          <p:cNvSpPr/>
          <p:nvPr/>
        </p:nvSpPr>
        <p:spPr>
          <a:xfrm flipH="false" flipV="false" rot="1627902">
            <a:off x="4192011" y="2126442"/>
            <a:ext cx="2254244" cy="971374"/>
          </a:xfrm>
          <a:custGeom>
            <a:avLst/>
            <a:gdLst/>
            <a:ahLst/>
            <a:cxnLst/>
            <a:rect r="r" b="b" t="t" l="l"/>
            <a:pathLst>
              <a:path h="971374" w="2254244">
                <a:moveTo>
                  <a:pt x="0" y="0"/>
                </a:moveTo>
                <a:lnTo>
                  <a:pt x="2254244" y="0"/>
                </a:lnTo>
                <a:lnTo>
                  <a:pt x="2254244" y="971374"/>
                </a:lnTo>
                <a:lnTo>
                  <a:pt x="0" y="971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true" flipV="false" rot="0">
            <a:off x="647819" y="5154853"/>
            <a:ext cx="1134412" cy="1211508"/>
          </a:xfrm>
          <a:custGeom>
            <a:avLst/>
            <a:gdLst/>
            <a:ahLst/>
            <a:cxnLst/>
            <a:rect r="r" b="b" t="t" l="l"/>
            <a:pathLst>
              <a:path h="1211508" w="1134412">
                <a:moveTo>
                  <a:pt x="1134412" y="0"/>
                </a:moveTo>
                <a:lnTo>
                  <a:pt x="0" y="0"/>
                </a:lnTo>
                <a:lnTo>
                  <a:pt x="0" y="1211508"/>
                </a:lnTo>
                <a:lnTo>
                  <a:pt x="1134412" y="1211508"/>
                </a:lnTo>
                <a:lnTo>
                  <a:pt x="11344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9053545"/>
            <a:ext cx="19403020" cy="2466909"/>
            <a:chOff x="0" y="0"/>
            <a:chExt cx="5110260" cy="649721"/>
          </a:xfrm>
        </p:grpSpPr>
        <p:sp>
          <p:nvSpPr>
            <p:cNvPr name="Freeform 3" id="3"/>
            <p:cNvSpPr/>
            <p:nvPr/>
          </p:nvSpPr>
          <p:spPr>
            <a:xfrm flipH="false" flipV="false" rot="0">
              <a:off x="0" y="0"/>
              <a:ext cx="5110261" cy="649721"/>
            </a:xfrm>
            <a:custGeom>
              <a:avLst/>
              <a:gdLst/>
              <a:ahLst/>
              <a:cxnLst/>
              <a:rect r="r" b="b" t="t" l="l"/>
              <a:pathLst>
                <a:path h="649721" w="5110261">
                  <a:moveTo>
                    <a:pt x="0" y="0"/>
                  </a:moveTo>
                  <a:lnTo>
                    <a:pt x="5110261" y="0"/>
                  </a:lnTo>
                  <a:lnTo>
                    <a:pt x="5110261" y="649721"/>
                  </a:lnTo>
                  <a:lnTo>
                    <a:pt x="0" y="649721"/>
                  </a:lnTo>
                  <a:close/>
                </a:path>
              </a:pathLst>
            </a:custGeom>
            <a:solidFill>
              <a:srgbClr val="8DAFA8"/>
            </a:solidFill>
          </p:spPr>
        </p:sp>
        <p:sp>
          <p:nvSpPr>
            <p:cNvPr name="TextBox 4" id="4"/>
            <p:cNvSpPr txBox="true"/>
            <p:nvPr/>
          </p:nvSpPr>
          <p:spPr>
            <a:xfrm>
              <a:off x="0" y="-47625"/>
              <a:ext cx="5110260" cy="69734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V="true">
            <a:off x="3863119" y="9510252"/>
            <a:ext cx="10561761" cy="0"/>
          </a:xfrm>
          <a:prstGeom prst="line">
            <a:avLst/>
          </a:prstGeom>
          <a:ln cap="rnd" w="47625">
            <a:solidFill>
              <a:srgbClr val="FFEFD4"/>
            </a:solidFill>
            <a:prstDash val="lgDash"/>
            <a:headEnd type="oval" len="lg" w="lg"/>
            <a:tailEnd type="oval" len="lg" w="lg"/>
          </a:ln>
        </p:spPr>
      </p:sp>
      <p:grpSp>
        <p:nvGrpSpPr>
          <p:cNvPr name="Group 6" id="6"/>
          <p:cNvGrpSpPr/>
          <p:nvPr/>
        </p:nvGrpSpPr>
        <p:grpSpPr>
          <a:xfrm rot="0">
            <a:off x="13112659" y="3385295"/>
            <a:ext cx="4484627" cy="448462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377381" y="1652749"/>
            <a:ext cx="4275928" cy="427592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938941" y="1269444"/>
            <a:ext cx="5320359" cy="7034129"/>
          </a:xfrm>
          <a:custGeom>
            <a:avLst/>
            <a:gdLst/>
            <a:ahLst/>
            <a:cxnLst/>
            <a:rect r="r" b="b" t="t" l="l"/>
            <a:pathLst>
              <a:path h="7034129" w="5320359">
                <a:moveTo>
                  <a:pt x="0" y="0"/>
                </a:moveTo>
                <a:lnTo>
                  <a:pt x="5320359" y="0"/>
                </a:lnTo>
                <a:lnTo>
                  <a:pt x="5320359" y="7034129"/>
                </a:lnTo>
                <a:lnTo>
                  <a:pt x="0" y="7034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465025"/>
            <a:ext cx="8926982" cy="2131056"/>
          </a:xfrm>
          <a:prstGeom prst="rect">
            <a:avLst/>
          </a:prstGeom>
        </p:spPr>
        <p:txBody>
          <a:bodyPr anchor="t" rtlCol="false" tIns="0" lIns="0" bIns="0" rIns="0">
            <a:spAutoFit/>
          </a:bodyPr>
          <a:lstStyle/>
          <a:p>
            <a:pPr algn="ctr">
              <a:lnSpc>
                <a:spcPts val="17464"/>
              </a:lnSpc>
              <a:spcBef>
                <a:spcPct val="0"/>
              </a:spcBef>
            </a:pPr>
            <a:r>
              <a:rPr lang="en-US" sz="12474">
                <a:solidFill>
                  <a:srgbClr val="8F6234"/>
                </a:solidFill>
                <a:latin typeface="League Gothic"/>
              </a:rPr>
              <a:t>CHALLENGES </a:t>
            </a:r>
          </a:p>
        </p:txBody>
      </p:sp>
      <p:grpSp>
        <p:nvGrpSpPr>
          <p:cNvPr name="Group 14" id="14"/>
          <p:cNvGrpSpPr/>
          <p:nvPr/>
        </p:nvGrpSpPr>
        <p:grpSpPr>
          <a:xfrm rot="0">
            <a:off x="1028700" y="2741920"/>
            <a:ext cx="8926982" cy="4803159"/>
            <a:chOff x="0" y="0"/>
            <a:chExt cx="2378196" cy="1279587"/>
          </a:xfrm>
        </p:grpSpPr>
        <p:sp>
          <p:nvSpPr>
            <p:cNvPr name="Freeform 15" id="15"/>
            <p:cNvSpPr/>
            <p:nvPr/>
          </p:nvSpPr>
          <p:spPr>
            <a:xfrm flipH="false" flipV="false" rot="0">
              <a:off x="0" y="0"/>
              <a:ext cx="2378196" cy="1279587"/>
            </a:xfrm>
            <a:custGeom>
              <a:avLst/>
              <a:gdLst/>
              <a:ahLst/>
              <a:cxnLst/>
              <a:rect r="r" b="b" t="t" l="l"/>
              <a:pathLst>
                <a:path h="1279587" w="2378196">
                  <a:moveTo>
                    <a:pt x="17345" y="0"/>
                  </a:moveTo>
                  <a:lnTo>
                    <a:pt x="2360851" y="0"/>
                  </a:lnTo>
                  <a:cubicBezTo>
                    <a:pt x="2370430" y="0"/>
                    <a:pt x="2378196" y="7766"/>
                    <a:pt x="2378196" y="17345"/>
                  </a:cubicBezTo>
                  <a:lnTo>
                    <a:pt x="2378196" y="1262242"/>
                  </a:lnTo>
                  <a:cubicBezTo>
                    <a:pt x="2378196" y="1271822"/>
                    <a:pt x="2370430" y="1279587"/>
                    <a:pt x="2360851" y="1279587"/>
                  </a:cubicBezTo>
                  <a:lnTo>
                    <a:pt x="17345" y="1279587"/>
                  </a:lnTo>
                  <a:cubicBezTo>
                    <a:pt x="7766" y="1279587"/>
                    <a:pt x="0" y="1271822"/>
                    <a:pt x="0" y="1262242"/>
                  </a:cubicBezTo>
                  <a:lnTo>
                    <a:pt x="0" y="17345"/>
                  </a:lnTo>
                  <a:cubicBezTo>
                    <a:pt x="0" y="7766"/>
                    <a:pt x="7766" y="0"/>
                    <a:pt x="17345" y="0"/>
                  </a:cubicBezTo>
                  <a:close/>
                </a:path>
              </a:pathLst>
            </a:custGeom>
            <a:solidFill>
              <a:srgbClr val="1E302C"/>
            </a:solidFill>
          </p:spPr>
        </p:sp>
        <p:sp>
          <p:nvSpPr>
            <p:cNvPr name="TextBox 16" id="16"/>
            <p:cNvSpPr txBox="true"/>
            <p:nvPr/>
          </p:nvSpPr>
          <p:spPr>
            <a:xfrm>
              <a:off x="0" y="-114300"/>
              <a:ext cx="2378196" cy="1393887"/>
            </a:xfrm>
            <a:prstGeom prst="rect">
              <a:avLst/>
            </a:prstGeom>
          </p:spPr>
          <p:txBody>
            <a:bodyPr anchor="ctr" rtlCol="false" tIns="50800" lIns="50800" bIns="50800" rIns="50800"/>
            <a:lstStyle/>
            <a:p>
              <a:pPr marL="971535" indent="-485768" lvl="1">
                <a:lnSpc>
                  <a:spcPts val="6299"/>
                </a:lnSpc>
                <a:buFont typeface="Arial"/>
                <a:buChar char="•"/>
              </a:pPr>
              <a:r>
                <a:rPr lang="en-US" sz="4499">
                  <a:solidFill>
                    <a:srgbClr val="FFFFFF"/>
                  </a:solidFill>
                  <a:latin typeface="Coco Gothic Bold"/>
                </a:rPr>
                <a:t>User Feedback</a:t>
              </a:r>
            </a:p>
            <a:p>
              <a:pPr marL="971535" indent="-485768" lvl="1">
                <a:lnSpc>
                  <a:spcPts val="6299"/>
                </a:lnSpc>
                <a:buFont typeface="Arial"/>
                <a:buChar char="•"/>
              </a:pPr>
              <a:r>
                <a:rPr lang="en-US" sz="4499">
                  <a:solidFill>
                    <a:srgbClr val="FFFFFF"/>
                  </a:solidFill>
                  <a:latin typeface="Coco Gothic Bold"/>
                </a:rPr>
                <a:t>Data Processing</a:t>
              </a:r>
            </a:p>
            <a:p>
              <a:pPr marL="971535" indent="-485768" lvl="1">
                <a:lnSpc>
                  <a:spcPts val="6299"/>
                </a:lnSpc>
                <a:buFont typeface="Arial"/>
                <a:buChar char="•"/>
              </a:pPr>
              <a:r>
                <a:rPr lang="en-US" sz="4499">
                  <a:solidFill>
                    <a:srgbClr val="FFFFFF"/>
                  </a:solidFill>
                  <a:latin typeface="Coco Gothic Bold"/>
                </a:rPr>
                <a:t>Algorithm</a:t>
              </a:r>
            </a:p>
            <a:p>
              <a:pPr marL="971535" indent="-485768" lvl="1">
                <a:lnSpc>
                  <a:spcPts val="6299"/>
                </a:lnSpc>
                <a:buFont typeface="Arial"/>
                <a:buChar char="•"/>
              </a:pPr>
              <a:r>
                <a:rPr lang="en-US" sz="4499">
                  <a:solidFill>
                    <a:srgbClr val="FFFFFF"/>
                  </a:solidFill>
                  <a:latin typeface="Coco Gothic Bold"/>
                </a:rPr>
                <a:t>Model Training </a:t>
              </a:r>
            </a:p>
          </p:txBody>
        </p:sp>
      </p:grpSp>
      <p:sp>
        <p:nvSpPr>
          <p:cNvPr name="Freeform 17" id="17"/>
          <p:cNvSpPr/>
          <p:nvPr/>
        </p:nvSpPr>
        <p:spPr>
          <a:xfrm flipH="false" flipV="false" rot="1903489">
            <a:off x="15712399" y="2536959"/>
            <a:ext cx="1980059" cy="853226"/>
          </a:xfrm>
          <a:custGeom>
            <a:avLst/>
            <a:gdLst/>
            <a:ahLst/>
            <a:cxnLst/>
            <a:rect r="r" b="b" t="t" l="l"/>
            <a:pathLst>
              <a:path h="853226" w="1980059">
                <a:moveTo>
                  <a:pt x="0" y="0"/>
                </a:moveTo>
                <a:lnTo>
                  <a:pt x="1980059" y="0"/>
                </a:lnTo>
                <a:lnTo>
                  <a:pt x="1980059" y="853225"/>
                </a:lnTo>
                <a:lnTo>
                  <a:pt x="0" y="8532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true" flipV="false" rot="0">
            <a:off x="11540084" y="1436676"/>
            <a:ext cx="1572574" cy="1679448"/>
          </a:xfrm>
          <a:custGeom>
            <a:avLst/>
            <a:gdLst/>
            <a:ahLst/>
            <a:cxnLst/>
            <a:rect r="r" b="b" t="t" l="l"/>
            <a:pathLst>
              <a:path h="1679448" w="1572574">
                <a:moveTo>
                  <a:pt x="1572575" y="0"/>
                </a:moveTo>
                <a:lnTo>
                  <a:pt x="0" y="0"/>
                </a:lnTo>
                <a:lnTo>
                  <a:pt x="0" y="1679448"/>
                </a:lnTo>
                <a:lnTo>
                  <a:pt x="1572575" y="1679448"/>
                </a:lnTo>
                <a:lnTo>
                  <a:pt x="15725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5314203" y="1392780"/>
            <a:ext cx="643585" cy="687324"/>
          </a:xfrm>
          <a:custGeom>
            <a:avLst/>
            <a:gdLst/>
            <a:ahLst/>
            <a:cxnLst/>
            <a:rect r="r" b="b" t="t" l="l"/>
            <a:pathLst>
              <a:path h="687324" w="643585">
                <a:moveTo>
                  <a:pt x="0" y="0"/>
                </a:moveTo>
                <a:lnTo>
                  <a:pt x="643586" y="0"/>
                </a:lnTo>
                <a:lnTo>
                  <a:pt x="643586"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2871760" y="7147449"/>
            <a:ext cx="643585" cy="687324"/>
          </a:xfrm>
          <a:custGeom>
            <a:avLst/>
            <a:gdLst/>
            <a:ahLst/>
            <a:cxnLst/>
            <a:rect r="r" b="b" t="t" l="l"/>
            <a:pathLst>
              <a:path h="687324" w="643585">
                <a:moveTo>
                  <a:pt x="0" y="0"/>
                </a:moveTo>
                <a:lnTo>
                  <a:pt x="643585" y="0"/>
                </a:lnTo>
                <a:lnTo>
                  <a:pt x="643585" y="687324"/>
                </a:lnTo>
                <a:lnTo>
                  <a:pt x="0" y="6873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EF"/>
        </a:solidFill>
      </p:bgPr>
    </p:bg>
    <p:spTree>
      <p:nvGrpSpPr>
        <p:cNvPr id="1" name=""/>
        <p:cNvGrpSpPr/>
        <p:nvPr/>
      </p:nvGrpSpPr>
      <p:grpSpPr>
        <a:xfrm>
          <a:off x="0" y="0"/>
          <a:ext cx="0" cy="0"/>
          <a:chOff x="0" y="0"/>
          <a:chExt cx="0" cy="0"/>
        </a:xfrm>
      </p:grpSpPr>
      <p:grpSp>
        <p:nvGrpSpPr>
          <p:cNvPr name="Group 2" id="2"/>
          <p:cNvGrpSpPr/>
          <p:nvPr/>
        </p:nvGrpSpPr>
        <p:grpSpPr>
          <a:xfrm rot="0">
            <a:off x="-557510" y="-889891"/>
            <a:ext cx="19403020" cy="1779782"/>
            <a:chOff x="0" y="0"/>
            <a:chExt cx="5110260" cy="468749"/>
          </a:xfrm>
        </p:grpSpPr>
        <p:sp>
          <p:nvSpPr>
            <p:cNvPr name="Freeform 3" id="3"/>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4" id="4"/>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57510" y="9397109"/>
            <a:ext cx="19403020" cy="1779782"/>
            <a:chOff x="0" y="0"/>
            <a:chExt cx="5110260" cy="468749"/>
          </a:xfrm>
        </p:grpSpPr>
        <p:sp>
          <p:nvSpPr>
            <p:cNvPr name="Freeform 6" id="6"/>
            <p:cNvSpPr/>
            <p:nvPr/>
          </p:nvSpPr>
          <p:spPr>
            <a:xfrm flipH="false" flipV="false" rot="0">
              <a:off x="0" y="0"/>
              <a:ext cx="5110261" cy="468749"/>
            </a:xfrm>
            <a:custGeom>
              <a:avLst/>
              <a:gdLst/>
              <a:ahLst/>
              <a:cxnLst/>
              <a:rect r="r" b="b" t="t" l="l"/>
              <a:pathLst>
                <a:path h="468749" w="5110261">
                  <a:moveTo>
                    <a:pt x="0" y="0"/>
                  </a:moveTo>
                  <a:lnTo>
                    <a:pt x="5110261" y="0"/>
                  </a:lnTo>
                  <a:lnTo>
                    <a:pt x="5110261" y="468749"/>
                  </a:lnTo>
                  <a:lnTo>
                    <a:pt x="0" y="468749"/>
                  </a:lnTo>
                  <a:close/>
                </a:path>
              </a:pathLst>
            </a:custGeom>
            <a:solidFill>
              <a:srgbClr val="8DAFA8"/>
            </a:solidFill>
          </p:spPr>
        </p:sp>
        <p:sp>
          <p:nvSpPr>
            <p:cNvPr name="TextBox 7" id="7"/>
            <p:cNvSpPr txBox="true"/>
            <p:nvPr/>
          </p:nvSpPr>
          <p:spPr>
            <a:xfrm>
              <a:off x="0" y="-47625"/>
              <a:ext cx="5110260" cy="516374"/>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987553" y="1741608"/>
            <a:ext cx="6684726" cy="668472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AFA8">
                <a:alpha val="40000"/>
              </a:srgbClr>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763173" y="2234242"/>
            <a:ext cx="3729774" cy="37297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198835" y="4790890"/>
            <a:ext cx="3373245" cy="33732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A160">
                <a:alpha val="40000"/>
              </a:srgbClr>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314807" y="1741608"/>
            <a:ext cx="8030218" cy="6803785"/>
          </a:xfrm>
          <a:custGeom>
            <a:avLst/>
            <a:gdLst/>
            <a:ahLst/>
            <a:cxnLst/>
            <a:rect r="r" b="b" t="t" l="l"/>
            <a:pathLst>
              <a:path h="6803785" w="8030218">
                <a:moveTo>
                  <a:pt x="0" y="0"/>
                </a:moveTo>
                <a:lnTo>
                  <a:pt x="8030218" y="0"/>
                </a:lnTo>
                <a:lnTo>
                  <a:pt x="8030218" y="6803784"/>
                </a:lnTo>
                <a:lnTo>
                  <a:pt x="0" y="6803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66126" y="2103659"/>
            <a:ext cx="9524165" cy="3590890"/>
          </a:xfrm>
          <a:prstGeom prst="rect">
            <a:avLst/>
          </a:prstGeom>
        </p:spPr>
        <p:txBody>
          <a:bodyPr anchor="t" rtlCol="false" tIns="0" lIns="0" bIns="0" rIns="0">
            <a:spAutoFit/>
          </a:bodyPr>
          <a:lstStyle/>
          <a:p>
            <a:pPr>
              <a:lnSpc>
                <a:spcPts val="29398"/>
              </a:lnSpc>
              <a:spcBef>
                <a:spcPct val="0"/>
              </a:spcBef>
            </a:pPr>
            <a:r>
              <a:rPr lang="en-US" sz="20999">
                <a:solidFill>
                  <a:srgbClr val="8F6234"/>
                </a:solidFill>
                <a:latin typeface="League Gothic"/>
              </a:rPr>
              <a:t>THANK</a:t>
            </a:r>
          </a:p>
        </p:txBody>
      </p:sp>
      <p:sp>
        <p:nvSpPr>
          <p:cNvPr name="TextBox 19" id="19"/>
          <p:cNvSpPr txBox="true"/>
          <p:nvPr/>
        </p:nvSpPr>
        <p:spPr>
          <a:xfrm rot="0">
            <a:off x="1726162" y="4188510"/>
            <a:ext cx="7548663" cy="2066844"/>
          </a:xfrm>
          <a:prstGeom prst="rect">
            <a:avLst/>
          </a:prstGeom>
        </p:spPr>
        <p:txBody>
          <a:bodyPr anchor="t" rtlCol="false" tIns="0" lIns="0" bIns="0" rIns="0">
            <a:spAutoFit/>
          </a:bodyPr>
          <a:lstStyle/>
          <a:p>
            <a:pPr>
              <a:lnSpc>
                <a:spcPts val="16800"/>
              </a:lnSpc>
              <a:spcBef>
                <a:spcPct val="0"/>
              </a:spcBef>
            </a:pPr>
            <a:r>
              <a:rPr lang="en-US" sz="12000">
                <a:solidFill>
                  <a:srgbClr val="1E302C"/>
                </a:solidFill>
                <a:latin typeface="Amsterdam Four"/>
              </a:rPr>
              <a:t>You</a:t>
            </a:r>
          </a:p>
        </p:txBody>
      </p:sp>
      <p:sp>
        <p:nvSpPr>
          <p:cNvPr name="Freeform 20" id="20"/>
          <p:cNvSpPr/>
          <p:nvPr/>
        </p:nvSpPr>
        <p:spPr>
          <a:xfrm flipH="false" flipV="false" rot="-8491720">
            <a:off x="6832275" y="5485902"/>
            <a:ext cx="2254244" cy="971374"/>
          </a:xfrm>
          <a:custGeom>
            <a:avLst/>
            <a:gdLst/>
            <a:ahLst/>
            <a:cxnLst/>
            <a:rect r="r" b="b" t="t" l="l"/>
            <a:pathLst>
              <a:path h="971374" w="2254244">
                <a:moveTo>
                  <a:pt x="0" y="0"/>
                </a:moveTo>
                <a:lnTo>
                  <a:pt x="2254244" y="0"/>
                </a:lnTo>
                <a:lnTo>
                  <a:pt x="2254244" y="971375"/>
                </a:lnTo>
                <a:lnTo>
                  <a:pt x="0" y="97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3134415">
            <a:off x="16132471" y="1910334"/>
            <a:ext cx="1503369" cy="647815"/>
          </a:xfrm>
          <a:custGeom>
            <a:avLst/>
            <a:gdLst/>
            <a:ahLst/>
            <a:cxnLst/>
            <a:rect r="r" b="b" t="t" l="l"/>
            <a:pathLst>
              <a:path h="647815" w="1503369">
                <a:moveTo>
                  <a:pt x="0" y="0"/>
                </a:moveTo>
                <a:lnTo>
                  <a:pt x="1503369" y="0"/>
                </a:lnTo>
                <a:lnTo>
                  <a:pt x="1503369" y="647815"/>
                </a:lnTo>
                <a:lnTo>
                  <a:pt x="0" y="6478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7525292" y="1535426"/>
            <a:ext cx="2102768" cy="2245675"/>
          </a:xfrm>
          <a:custGeom>
            <a:avLst/>
            <a:gdLst/>
            <a:ahLst/>
            <a:cxnLst/>
            <a:rect r="r" b="b" t="t" l="l"/>
            <a:pathLst>
              <a:path h="2245675" w="2102768">
                <a:moveTo>
                  <a:pt x="0" y="0"/>
                </a:moveTo>
                <a:lnTo>
                  <a:pt x="2102768" y="0"/>
                </a:lnTo>
                <a:lnTo>
                  <a:pt x="2102768" y="2245674"/>
                </a:lnTo>
                <a:lnTo>
                  <a:pt x="0" y="2245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true" flipV="false" rot="0">
            <a:off x="11134471" y="5694549"/>
            <a:ext cx="1941184" cy="2073109"/>
          </a:xfrm>
          <a:custGeom>
            <a:avLst/>
            <a:gdLst/>
            <a:ahLst/>
            <a:cxnLst/>
            <a:rect r="r" b="b" t="t" l="l"/>
            <a:pathLst>
              <a:path h="2073109" w="1941184">
                <a:moveTo>
                  <a:pt x="1941184" y="0"/>
                </a:moveTo>
                <a:lnTo>
                  <a:pt x="0" y="0"/>
                </a:lnTo>
                <a:lnTo>
                  <a:pt x="0" y="2073109"/>
                </a:lnTo>
                <a:lnTo>
                  <a:pt x="1941184" y="2073109"/>
                </a:lnTo>
                <a:lnTo>
                  <a:pt x="194118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DAF8-f4Ebxo</dc:identifier>
  <dcterms:modified xsi:type="dcterms:W3CDTF">2011-08-01T06:04:30Z</dcterms:modified>
  <cp:revision>1</cp:revision>
  <dc:title>MINI-PROJECT</dc:title>
</cp:coreProperties>
</file>